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15" r:id="rId3"/>
  </p:sldMasterIdLst>
  <p:notesMasterIdLst>
    <p:notesMasterId r:id="rId12"/>
  </p:notesMasterIdLst>
  <p:handoutMasterIdLst>
    <p:handoutMasterId r:id="rId13"/>
  </p:handoutMasterIdLst>
  <p:sldIdLst>
    <p:sldId id="256" r:id="rId4"/>
    <p:sldId id="363" r:id="rId5"/>
    <p:sldId id="257" r:id="rId6"/>
    <p:sldId id="360" r:id="rId7"/>
    <p:sldId id="368" r:id="rId8"/>
    <p:sldId id="357" r:id="rId9"/>
    <p:sldId id="369" r:id="rId10"/>
    <p:sldId id="309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4FDD"/>
    <a:srgbClr val="FFA000"/>
    <a:srgbClr val="BDE600"/>
    <a:srgbClr val="43D6DD"/>
    <a:srgbClr val="E22487"/>
    <a:srgbClr val="1A1B30"/>
    <a:srgbClr val="E6E6E6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59"/>
    <p:restoredTop sz="94694"/>
  </p:normalViewPr>
  <p:slideViewPr>
    <p:cSldViewPr snapToGrid="0" snapToObjects="1">
      <p:cViewPr varScale="1">
        <p:scale>
          <a:sx n="95" d="100"/>
          <a:sy n="95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1121657721808853"/>
          <c:w val="0.91747936984246059"/>
          <c:h val="0.87004963597855023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EB-1845-8287-5BE05F78E3F3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EB-1845-8287-5BE05F78E3F3}"/>
              </c:ext>
            </c:extLst>
          </c:dPt>
          <c:cat>
            <c:strRef>
              <c:f>Feuil1!$A$2:$A$3</c:f>
              <c:strCache>
                <c:ptCount val="2"/>
                <c:pt idx="0">
                  <c:v>ok</c:v>
                </c:pt>
                <c:pt idx="1">
                  <c:v>non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EB-1845-8287-5BE05F78E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1121657721808853"/>
          <c:w val="0.91747936984246059"/>
          <c:h val="0.87004963597855023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FA-544A-88C3-43D6D940F179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FA-544A-88C3-43D6D940F179}"/>
              </c:ext>
            </c:extLst>
          </c:dPt>
          <c:cat>
            <c:strRef>
              <c:f>Feuil1!$A$2:$A$3</c:f>
              <c:strCache>
                <c:ptCount val="2"/>
                <c:pt idx="0">
                  <c:v>ok</c:v>
                </c:pt>
                <c:pt idx="1">
                  <c:v>non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0.93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FA-544A-88C3-43D6D940F1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1121657721808853"/>
          <c:w val="0.91747936984246059"/>
          <c:h val="0.87004963597855023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192-AF45-ABE1-2DB329BEC4F5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192-AF45-ABE1-2DB329BEC4F5}"/>
              </c:ext>
            </c:extLst>
          </c:dPt>
          <c:cat>
            <c:strRef>
              <c:f>Feuil1!$A$2:$A$3</c:f>
              <c:strCache>
                <c:ptCount val="2"/>
                <c:pt idx="0">
                  <c:v>ok</c:v>
                </c:pt>
                <c:pt idx="1">
                  <c:v>non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0.04</c:v>
                </c:pt>
                <c:pt idx="1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92-AF45-ABE1-2DB329BEC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1121657721808853"/>
          <c:w val="0.91747936984246059"/>
          <c:h val="0.87004963597855023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B99-BF41-B1AB-EB13DF4D3EE2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99-BF41-B1AB-EB13DF4D3EE2}"/>
              </c:ext>
            </c:extLst>
          </c:dPt>
          <c:cat>
            <c:strRef>
              <c:f>Feuil1!$A$2:$A$3</c:f>
              <c:strCache>
                <c:ptCount val="2"/>
                <c:pt idx="0">
                  <c:v>ok</c:v>
                </c:pt>
                <c:pt idx="1">
                  <c:v>non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99-BF41-B1AB-EB13DF4D3E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1121657721808853"/>
          <c:w val="0.91747936984246059"/>
          <c:h val="0.87004963597855023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70-AF45-B5CB-40F4C843A819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70-AF45-B5CB-40F4C843A819}"/>
              </c:ext>
            </c:extLst>
          </c:dPt>
          <c:cat>
            <c:strRef>
              <c:f>Feuil1!$A$2:$A$3</c:f>
              <c:strCache>
                <c:ptCount val="2"/>
                <c:pt idx="0">
                  <c:v>ok</c:v>
                </c:pt>
                <c:pt idx="1">
                  <c:v>non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0.28000000000000003</c:v>
                </c:pt>
                <c:pt idx="1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70-AF45-B5CB-40F4C843A8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2124E39-804A-3A43-8D99-FD266356E6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768A4AD-B1C3-3248-9A5C-9C6E96C2EB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26832-957D-2A40-8C26-8FEB239CA18C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9D3806-607B-0842-B798-F34FFB75D6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8CEFBF-A742-904C-B986-0F0B33197D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81ABB-5D17-E74B-B6FC-9D64E5F36C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880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054D0-B9AE-C746-8B0C-5AFC851766FD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3F76E-0924-B74B-B3E1-0D5D959C1E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937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9D84C-FA7A-C346-B7FD-EFB59FC466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422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800" dirty="0"/>
              <a:t>A l’oral : </a:t>
            </a:r>
            <a:br>
              <a:rPr lang="fr-FR" sz="1800" dirty="0"/>
            </a:br>
            <a:br>
              <a:rPr lang="fr-FR" sz="1800" dirty="0"/>
            </a:br>
            <a:r>
              <a:rPr lang="fr-FR" sz="1800" dirty="0"/>
              <a:t>En agissant au cœur de toutes les fonctions de l’entreprise, la transformation numérique engendre une refonte importante des métiers,</a:t>
            </a:r>
          </a:p>
          <a:p>
            <a:pPr algn="l"/>
            <a:endParaRPr lang="fr-FR" sz="1800" dirty="0"/>
          </a:p>
          <a:p>
            <a:pPr algn="l"/>
            <a:r>
              <a:rPr lang="fr-FR" sz="1800" dirty="0"/>
              <a:t>Quasiment toutes les activités sont impactées et pas seulement les métiers informatiques,</a:t>
            </a:r>
          </a:p>
          <a:p>
            <a:pPr algn="l"/>
            <a:endParaRPr lang="fr-FR" sz="1800" dirty="0"/>
          </a:p>
          <a:p>
            <a:pPr algn="l"/>
            <a:r>
              <a:rPr lang="fr-FR" sz="1800" dirty="0"/>
              <a:t>L’évolution des métiers nécessite des compétences numériques pour tous, mais également des compétences transverses, telles que la capacité de travailler en équipe, </a:t>
            </a:r>
            <a:br>
              <a:rPr lang="fr-FR" sz="1800" dirty="0"/>
            </a:br>
            <a:r>
              <a:rPr lang="fr-FR" sz="1800" dirty="0"/>
              <a:t>la créativité, l’autonomie, la communication et la collaboration à distance,</a:t>
            </a:r>
          </a:p>
          <a:p>
            <a:pPr algn="l"/>
            <a:endParaRPr lang="fr-FR" sz="1800" dirty="0"/>
          </a:p>
          <a:p>
            <a:pPr algn="l"/>
            <a:r>
              <a:rPr lang="fr-FR" sz="1800" dirty="0"/>
              <a:t>La révolution à venir est celle des compétences et de la formation,</a:t>
            </a:r>
          </a:p>
          <a:p>
            <a:pPr algn="l"/>
            <a:endParaRPr lang="fr-FR" sz="1800" dirty="0"/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9D84C-FA7A-C346-B7FD-EFB59FC466A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92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26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L’occasion d’introduire les 3 activités principales présentes sur la slide suivante et la dominante en conseil et service, le fait que de nombreuses entreprises sont de ETI ou PME</a:t>
            </a:r>
            <a:br>
              <a:rPr lang="fr-FR" dirty="0"/>
            </a:br>
            <a:r>
              <a:rPr lang="fr-FR" dirty="0"/>
              <a:t>54% de 1 à 2 salariés</a:t>
            </a:r>
          </a:p>
          <a:p>
            <a:pPr marL="0" marR="0" lvl="0" indent="0" algn="l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42% de 3 à 49</a:t>
            </a:r>
          </a:p>
          <a:p>
            <a:pPr marL="0" marR="0" lvl="0" indent="0" algn="l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3% de 50 à 249</a:t>
            </a:r>
          </a:p>
          <a:p>
            <a:pPr marL="0" marR="0" lvl="0" indent="0" algn="l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1% plus de 250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Idées sup :</a:t>
            </a:r>
            <a:br>
              <a:rPr lang="fr-FR" dirty="0"/>
            </a:br>
            <a:r>
              <a:rPr lang="fr-FR" dirty="0"/>
              <a:t>Depuis 2012 à 2018 nette augmentation du nombre de création d’emploi, tendance annoncée de nouveau en 2021</a:t>
            </a:r>
            <a:br>
              <a:rPr lang="fr-FR" dirty="0"/>
            </a:br>
            <a:r>
              <a:rPr lang="fr-FR" sz="1800" dirty="0"/>
              <a:t>175 000 créations nettes d’emplois en 10 ans (2009 à 2019) et une croissance annuelle de 5% en moyenne sur les 3 dernières années.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9D84C-FA7A-C346-B7FD-EFB59FC466A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92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349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9D84C-FA7A-C346-B7FD-EFB59FC466A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92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001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L’occasion d’introduire les 3 activités principales présentes sur la slide suivante et la dominante en conseil et service, le fait que de nombreuses entreprises sont de ETI ou PME</a:t>
            </a:r>
            <a:br>
              <a:rPr lang="fr-FR" dirty="0"/>
            </a:br>
            <a:r>
              <a:rPr lang="fr-FR" dirty="0"/>
              <a:t>54% de 1 à 2 salariés</a:t>
            </a:r>
          </a:p>
          <a:p>
            <a:pPr marL="0" marR="0" lvl="0" indent="0" algn="l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42% de 3 à 49</a:t>
            </a:r>
          </a:p>
          <a:p>
            <a:pPr marL="0" marR="0" lvl="0" indent="0" algn="l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3% de 50 à 249</a:t>
            </a:r>
          </a:p>
          <a:p>
            <a:pPr marL="0" marR="0" lvl="0" indent="0" algn="l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1% plus de 250</a:t>
            </a:r>
            <a:br>
              <a:rPr lang="fr-FR" dirty="0"/>
            </a:br>
            <a:br>
              <a:rPr lang="fr-FR" dirty="0"/>
            </a:br>
            <a:r>
              <a:rPr lang="fr-FR" dirty="0"/>
              <a:t>Idées sup :</a:t>
            </a:r>
            <a:br>
              <a:rPr lang="fr-FR" dirty="0"/>
            </a:br>
            <a:r>
              <a:rPr lang="fr-FR" dirty="0"/>
              <a:t>Depuis 2012 à 2018 nette augmentation du nombre de création d’emploi, tendance annoncée de nouveau en 2021</a:t>
            </a:r>
            <a:br>
              <a:rPr lang="fr-FR" dirty="0"/>
            </a:br>
            <a:r>
              <a:rPr lang="fr-FR" sz="1800" dirty="0"/>
              <a:t>175 000 créations nettes d’emplois en 10 ans (2009 à 2019) et une croissance annuelle de 5% en moyenne sur les 3 dernières années.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9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9D84C-FA7A-C346-B7FD-EFB59FC466A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92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60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9D84C-FA7A-C346-B7FD-EFB59FC466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1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F330A8-202A-8941-8F7D-BB56C9DBE9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F64AF-2E7A-6343-9B81-549830386822}"/>
              </a:ext>
            </a:extLst>
          </p:cNvPr>
          <p:cNvSpPr/>
          <p:nvPr userDrawn="1"/>
        </p:nvSpPr>
        <p:spPr>
          <a:xfrm>
            <a:off x="1411357" y="1465640"/>
            <a:ext cx="10780644" cy="5392360"/>
          </a:xfrm>
          <a:prstGeom prst="rect">
            <a:avLst/>
          </a:prstGeom>
          <a:solidFill>
            <a:srgbClr val="43D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88EBE3-BD14-544F-8F23-11A9603985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9800" y="2042130"/>
            <a:ext cx="9144000" cy="1598663"/>
          </a:xfrm>
          <a:prstGeom prst="rect">
            <a:avLst/>
          </a:prstGeom>
        </p:spPr>
        <p:txBody>
          <a:bodyPr anchor="b"/>
          <a:lstStyle>
            <a:lvl1pPr algn="ctr">
              <a:defRPr sz="5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7343CA-D494-2A43-91A1-4312FB7DBF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09800" y="3904735"/>
            <a:ext cx="9144000" cy="1180026"/>
          </a:xfrm>
        </p:spPr>
        <p:txBody>
          <a:bodyPr/>
          <a:lstStyle>
            <a:lvl1pPr marL="0" indent="0" algn="l">
              <a:buNone/>
              <a:defRPr sz="2400"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 titre/ date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89560E-8E23-A34C-AE0C-AB5DA384BF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11357" cy="14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1" y="0"/>
            <a:ext cx="11353798" cy="5987562"/>
          </a:xfrm>
          <a:prstGeom prst="rect">
            <a:avLst/>
          </a:prstGeom>
          <a:solidFill>
            <a:srgbClr val="B34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39" y="210343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6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1" y="0"/>
            <a:ext cx="11353798" cy="5987562"/>
          </a:xfrm>
          <a:prstGeom prst="rect">
            <a:avLst/>
          </a:prstGeom>
          <a:solidFill>
            <a:srgbClr val="E22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38" y="210343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34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1" y="0"/>
            <a:ext cx="11353798" cy="5987562"/>
          </a:xfrm>
          <a:prstGeom prst="rect">
            <a:avLst/>
          </a:prstGeom>
          <a:solidFill>
            <a:srgbClr val="BD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38" y="210124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76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1" y="0"/>
            <a:ext cx="11353798" cy="5987562"/>
          </a:xfrm>
          <a:prstGeom prst="rect">
            <a:avLst/>
          </a:prstGeom>
          <a:solidFill>
            <a:srgbClr val="FF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38" y="210343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8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5C2BB4-737A-3745-ABDF-5FAF9A285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59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E10669-8774-D846-AAF9-DA7F044C8C0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1353800" cy="4161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 / graphique</a:t>
            </a:r>
          </a:p>
        </p:txBody>
      </p:sp>
      <p:sp>
        <p:nvSpPr>
          <p:cNvPr id="4" name="Espace réservé de la date 4">
            <a:extLst>
              <a:ext uri="{FF2B5EF4-FFF2-40B4-BE49-F238E27FC236}">
                <a16:creationId xmlns:a16="http://schemas.microsoft.com/office/drawing/2014/main" id="{7C258EE0-F028-3940-8A10-CF6A2DDD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0FCB9906-5855-C846-91DD-FE5A3646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AF6752-730A-FF48-BAA4-748E377A2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FA33D8-D516-504E-87FA-D4A0691E8CCD}"/>
              </a:ext>
            </a:extLst>
          </p:cNvPr>
          <p:cNvSpPr/>
          <p:nvPr userDrawn="1"/>
        </p:nvSpPr>
        <p:spPr>
          <a:xfrm>
            <a:off x="838199" y="0"/>
            <a:ext cx="11353799" cy="59875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5C2BB4-737A-3745-ABDF-5FAF9A285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59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E10669-8774-D846-AAF9-DA7F044C8C0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1353800" cy="4161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" name="Espace réservé de la date 4">
            <a:extLst>
              <a:ext uri="{FF2B5EF4-FFF2-40B4-BE49-F238E27FC236}">
                <a16:creationId xmlns:a16="http://schemas.microsoft.com/office/drawing/2014/main" id="{7C258EE0-F028-3940-8A10-CF6A2DDD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0FCB9906-5855-C846-91DD-FE5A3646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AF6752-730A-FF48-BAA4-748E377A2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homme, téléphone mobile, extérieur&#10;&#10;Description générée automatiquement">
            <a:extLst>
              <a:ext uri="{FF2B5EF4-FFF2-40B4-BE49-F238E27FC236}">
                <a16:creationId xmlns:a16="http://schemas.microsoft.com/office/drawing/2014/main" id="{C55E280E-DF82-3A40-B6C0-324350BE3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72198" y="1"/>
            <a:ext cx="6019802" cy="59875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0"/>
            <a:ext cx="5333998" cy="59875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36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55E280E-DF82-3A40-B6C0-324350BE3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197" y="0"/>
            <a:ext cx="6019802" cy="59875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0"/>
            <a:ext cx="5333998" cy="59875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00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0"/>
            <a:ext cx="5333998" cy="59875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FC967035-6209-124A-AE05-E29C753B1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198" y="0"/>
            <a:ext cx="6019801" cy="59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3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55E280E-DF82-3A40-B6C0-324350BE3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8259" y="0"/>
            <a:ext cx="6043741" cy="59875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-23812"/>
            <a:ext cx="5333998" cy="60113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3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2" y="0"/>
            <a:ext cx="11353798" cy="5987562"/>
          </a:xfrm>
          <a:prstGeom prst="rect">
            <a:avLst/>
          </a:prstGeom>
          <a:solidFill>
            <a:srgbClr val="1A1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7FE8B642-1C7D-BF49-BB8D-1C9BC498AA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2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C13DDD21-4968-794F-B89F-53B9A8E730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055812"/>
            <a:ext cx="11353800" cy="3932237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n>
                  <a:noFill/>
                </a:ln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12508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55E280E-DF82-3A40-B6C0-324350BE3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8259" y="0"/>
            <a:ext cx="6043741" cy="59875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-23812"/>
            <a:ext cx="5333998" cy="60113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14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200" y="-23812"/>
            <a:ext cx="5333998" cy="601137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4E607-AA1B-794C-B550-918743A6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6193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</a:t>
            </a:r>
          </a:p>
          <a:p>
            <a:pPr lvl="0"/>
            <a:r>
              <a:rPr lang="fr-FR" dirty="0"/>
              <a:t>(dans le bloc de droite vous pouvez ajouter une image !)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F223BD13-348D-6B47-B3E9-47C5B54D58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0"/>
            <a:ext cx="6019800" cy="5987562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080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86C08D-DE4B-6C4D-9EE8-0BBDBFA8C11A}"/>
              </a:ext>
            </a:extLst>
          </p:cNvPr>
          <p:cNvSpPr/>
          <p:nvPr userDrawn="1"/>
        </p:nvSpPr>
        <p:spPr>
          <a:xfrm>
            <a:off x="838199" y="0"/>
            <a:ext cx="5333998" cy="598756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1C2E3-9FA6-8742-B608-1E12F5372E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172199" y="1798983"/>
            <a:ext cx="6019799" cy="41885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Texte/graphique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A37DEB-0067-8641-90FC-88A324E3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30C8D-6892-2E4C-BAFD-3AC7A72F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E40692-5FE7-154A-9AE4-79397F756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38471D8-0F42-0647-8CC6-3D02810B55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798983"/>
            <a:ext cx="5181600" cy="418858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Barlow" pitchFamily="2" charset="77"/>
              </a:defRPr>
            </a:lvl1pPr>
            <a:lvl2pPr>
              <a:defRPr>
                <a:solidFill>
                  <a:schemeClr val="tx1"/>
                </a:solidFill>
                <a:latin typeface="Barlow" pitchFamily="2" charset="77"/>
              </a:defRPr>
            </a:lvl2pPr>
            <a:lvl3pPr>
              <a:defRPr>
                <a:solidFill>
                  <a:schemeClr val="tx1"/>
                </a:solidFill>
                <a:latin typeface="Barlow" pitchFamily="2" charset="77"/>
              </a:defRPr>
            </a:lvl3pPr>
            <a:lvl4pPr>
              <a:defRPr>
                <a:solidFill>
                  <a:schemeClr val="tx1"/>
                </a:solidFill>
                <a:latin typeface="Barlow" pitchFamily="2" charset="77"/>
              </a:defRPr>
            </a:lvl4pPr>
            <a:lvl5pPr>
              <a:defRPr>
                <a:solidFill>
                  <a:schemeClr val="tx1"/>
                </a:solidFill>
                <a:latin typeface="Barlow" pitchFamily="2" charset="77"/>
              </a:defRPr>
            </a:lvl5pPr>
          </a:lstStyle>
          <a:p>
            <a:pPr lvl="0"/>
            <a:r>
              <a:rPr lang="fr-FR" dirty="0"/>
              <a:t>Texte 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6858700-DD71-BC4D-BF96-0C6338E1A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950" y="365125"/>
            <a:ext cx="506585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</p:spTree>
    <p:extLst>
      <p:ext uri="{BB962C8B-B14F-4D97-AF65-F5344CB8AC3E}">
        <p14:creationId xmlns:p14="http://schemas.microsoft.com/office/powerpoint/2010/main" val="3242501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803665-37FC-2E42-BE9F-6C0B3EC57780}"/>
              </a:ext>
            </a:extLst>
          </p:cNvPr>
          <p:cNvSpPr/>
          <p:nvPr userDrawn="1"/>
        </p:nvSpPr>
        <p:spPr>
          <a:xfrm>
            <a:off x="838200" y="0"/>
            <a:ext cx="11353800" cy="5987562"/>
          </a:xfrm>
          <a:prstGeom prst="rect">
            <a:avLst/>
          </a:prstGeom>
          <a:solidFill>
            <a:srgbClr val="43D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Espace réservé de la date 4">
            <a:extLst>
              <a:ext uri="{FF2B5EF4-FFF2-40B4-BE49-F238E27FC236}">
                <a16:creationId xmlns:a16="http://schemas.microsoft.com/office/drawing/2014/main" id="{91F731A0-B7F5-AB48-A12D-780C967F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5892DC-14A6-C347-9AD1-A089900D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9714-E08A-7148-A3C0-E0E2D65130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405D79BF-5B98-3540-80A0-925729C062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59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D0AA875-AE65-2F4C-971F-9A7FAE6F1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6957" y="2650950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400 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04EE2AE-9A3F-934D-8098-36F5F2CEA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6957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solidFill>
                  <a:srgbClr val="1A1B30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entreprises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466AFD6-3D68-6941-BF72-928367FEBD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0138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solidFill>
                  <a:srgbClr val="1A1B30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dans la </a:t>
            </a:r>
            <a:r>
              <a:rPr lang="fr-FR" dirty="0" err="1"/>
              <a:t>tech</a:t>
            </a:r>
            <a:r>
              <a:rPr lang="fr-FR" dirty="0"/>
              <a:t> et le numérique </a:t>
            </a:r>
          </a:p>
        </p:txBody>
      </p:sp>
      <p:sp>
        <p:nvSpPr>
          <p:cNvPr id="20" name="Espace réservé du texte 11">
            <a:extLst>
              <a:ext uri="{FF2B5EF4-FFF2-40B4-BE49-F238E27FC236}">
                <a16:creationId xmlns:a16="http://schemas.microsoft.com/office/drawing/2014/main" id="{D8E94AA7-10AF-5648-BE34-4D37CD33EE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10138" y="2650949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N°1 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2A3963EB-165B-804C-85F5-7BC3E3558F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3319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solidFill>
                  <a:srgbClr val="1A1B30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de start-up         et de PME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D5FE7743-E58B-9C41-8283-E80532B637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3319" y="2650949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80% </a:t>
            </a:r>
          </a:p>
        </p:txBody>
      </p:sp>
    </p:spTree>
    <p:extLst>
      <p:ext uri="{BB962C8B-B14F-4D97-AF65-F5344CB8AC3E}">
        <p14:creationId xmlns:p14="http://schemas.microsoft.com/office/powerpoint/2010/main" val="15684920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803665-37FC-2E42-BE9F-6C0B3EC57780}"/>
              </a:ext>
            </a:extLst>
          </p:cNvPr>
          <p:cNvSpPr/>
          <p:nvPr userDrawn="1"/>
        </p:nvSpPr>
        <p:spPr>
          <a:xfrm>
            <a:off x="838200" y="0"/>
            <a:ext cx="11353800" cy="5987562"/>
          </a:xfrm>
          <a:prstGeom prst="rect">
            <a:avLst/>
          </a:prstGeom>
          <a:solidFill>
            <a:srgbClr val="1A1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e la date 4">
            <a:extLst>
              <a:ext uri="{FF2B5EF4-FFF2-40B4-BE49-F238E27FC236}">
                <a16:creationId xmlns:a16="http://schemas.microsoft.com/office/drawing/2014/main" id="{91F731A0-B7F5-AB48-A12D-780C967F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9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5892DC-14A6-C347-9AD1-A089900D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9714-E08A-7148-A3C0-E0E2D65130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405D79BF-5B98-3540-80A0-925729C062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59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D0AA875-AE65-2F4C-971F-9A7FAE6F1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6957" y="2650950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rgbClr val="B34FDD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400 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04EE2AE-9A3F-934D-8098-36F5F2CEA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6957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latin typeface="Barlow" pitchFamily="2" charset="77"/>
              </a:defRPr>
            </a:lvl1pPr>
          </a:lstStyle>
          <a:p>
            <a:pPr lvl="0"/>
            <a:r>
              <a:rPr lang="fr-FR" dirty="0"/>
              <a:t>entreprises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466AFD6-3D68-6941-BF72-928367FEBD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0138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latin typeface="Barlow" pitchFamily="2" charset="77"/>
              </a:defRPr>
            </a:lvl1pPr>
          </a:lstStyle>
          <a:p>
            <a:pPr lvl="0"/>
            <a:r>
              <a:rPr lang="fr-FR" dirty="0"/>
              <a:t>dans la </a:t>
            </a:r>
            <a:r>
              <a:rPr lang="fr-FR" dirty="0" err="1"/>
              <a:t>tech</a:t>
            </a:r>
            <a:r>
              <a:rPr lang="fr-FR" dirty="0"/>
              <a:t> et le numérique </a:t>
            </a:r>
          </a:p>
        </p:txBody>
      </p:sp>
      <p:sp>
        <p:nvSpPr>
          <p:cNvPr id="20" name="Espace réservé du texte 11">
            <a:extLst>
              <a:ext uri="{FF2B5EF4-FFF2-40B4-BE49-F238E27FC236}">
                <a16:creationId xmlns:a16="http://schemas.microsoft.com/office/drawing/2014/main" id="{D8E94AA7-10AF-5648-BE34-4D37CD33EE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10138" y="2650949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rgbClr val="BDE600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N°1 </a:t>
            </a: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2A3963EB-165B-804C-85F5-7BC3E3558F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3319" y="3714437"/>
            <a:ext cx="2852738" cy="1312863"/>
          </a:xfrm>
        </p:spPr>
        <p:txBody>
          <a:bodyPr/>
          <a:lstStyle>
            <a:lvl1pPr marL="0" indent="0" algn="ctr">
              <a:buNone/>
              <a:defRPr>
                <a:latin typeface="Barlow" pitchFamily="2" charset="77"/>
              </a:defRPr>
            </a:lvl1pPr>
          </a:lstStyle>
          <a:p>
            <a:pPr lvl="0"/>
            <a:r>
              <a:rPr lang="fr-FR" dirty="0"/>
              <a:t>de start-up         et de PME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D5FE7743-E58B-9C41-8283-E80532B637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3319" y="2650949"/>
            <a:ext cx="2852738" cy="1063487"/>
          </a:xfrm>
        </p:spPr>
        <p:txBody>
          <a:bodyPr>
            <a:noAutofit/>
          </a:bodyPr>
          <a:lstStyle>
            <a:lvl1pPr marL="0" indent="0" algn="ctr">
              <a:buNone/>
              <a:defRPr sz="6600" b="1">
                <a:solidFill>
                  <a:srgbClr val="E22487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80% </a:t>
            </a:r>
          </a:p>
        </p:txBody>
      </p:sp>
    </p:spTree>
    <p:extLst>
      <p:ext uri="{BB962C8B-B14F-4D97-AF65-F5344CB8AC3E}">
        <p14:creationId xmlns:p14="http://schemas.microsoft.com/office/powerpoint/2010/main" val="3348046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62418A-EFA7-E047-856F-E8F0334870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B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3003EF-8084-684B-9E0F-1948FEBE48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26760" y="1614263"/>
            <a:ext cx="4738480" cy="362947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B8C42D6-6E79-314E-AA39-8E427AE8AB1E}"/>
              </a:ext>
            </a:extLst>
          </p:cNvPr>
          <p:cNvSpPr txBox="1"/>
          <p:nvPr userDrawn="1"/>
        </p:nvSpPr>
        <p:spPr>
          <a:xfrm>
            <a:off x="4287078" y="6331226"/>
            <a:ext cx="3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" pitchFamily="2" charset="77"/>
              </a:rPr>
              <a:t>numeum.fr</a:t>
            </a:r>
          </a:p>
        </p:txBody>
      </p:sp>
    </p:spTree>
    <p:extLst>
      <p:ext uri="{BB962C8B-B14F-4D97-AF65-F5344CB8AC3E}">
        <p14:creationId xmlns:p14="http://schemas.microsoft.com/office/powerpoint/2010/main" val="2480699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chap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pour une image  26"/>
          <p:cNvSpPr>
            <a:spLocks noGrp="1"/>
          </p:cNvSpPr>
          <p:nvPr>
            <p:ph type="pic" sz="quarter" idx="13"/>
          </p:nvPr>
        </p:nvSpPr>
        <p:spPr>
          <a:xfrm>
            <a:off x="7884" y="1116396"/>
            <a:ext cx="12184117" cy="466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1500"/>
            </a:lvl1pPr>
          </a:lstStyle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542B84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7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0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8" name="Image 7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pic>
        <p:nvPicPr>
          <p:cNvPr id="9" name="Image 8" descr="Pascaline_Logo_RVB.png">
            <a:extLst>
              <a:ext uri="{FF2B5EF4-FFF2-40B4-BE49-F238E27FC236}">
                <a16:creationId xmlns:a16="http://schemas.microsoft.com/office/drawing/2014/main" id="{3D1C52D1-7E99-BE4A-91FD-E745FE3A6B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6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pour une image  26"/>
          <p:cNvSpPr>
            <a:spLocks noGrp="1"/>
          </p:cNvSpPr>
          <p:nvPr>
            <p:ph type="pic" sz="quarter" idx="13"/>
          </p:nvPr>
        </p:nvSpPr>
        <p:spPr>
          <a:xfrm>
            <a:off x="7884" y="2195512"/>
            <a:ext cx="12184117" cy="466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1500"/>
            </a:lvl1pPr>
          </a:lstStyle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www.talentsdunumerique.com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7851435" y="2671976"/>
            <a:ext cx="2656132" cy="20473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 </a:t>
            </a:r>
          </a:p>
          <a:p>
            <a:pPr lvl="0"/>
            <a:r>
              <a:rPr lang="fr-FR" dirty="0"/>
              <a:t>PAGE</a:t>
            </a:r>
          </a:p>
        </p:txBody>
      </p:sp>
      <p:sp>
        <p:nvSpPr>
          <p:cNvPr id="37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7012505" y="359565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3300" b="0" i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2016</a:t>
            </a:r>
          </a:p>
        </p:txBody>
      </p:sp>
      <p:pic>
        <p:nvPicPr>
          <p:cNvPr id="2" name="Image 1" descr="Pascaline_Logo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7" y="444225"/>
            <a:ext cx="5244727" cy="1400880"/>
          </a:xfrm>
          <a:prstGeom prst="rect">
            <a:avLst/>
          </a:prstGeom>
        </p:spPr>
      </p:pic>
      <p:pic>
        <p:nvPicPr>
          <p:cNvPr id="4" name="Image 3" descr="strie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554" y="3180806"/>
            <a:ext cx="206439" cy="131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73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  26"/>
          <p:cNvSpPr>
            <a:spLocks noGrp="1"/>
          </p:cNvSpPr>
          <p:nvPr>
            <p:ph type="pic" sz="quarter" idx="13"/>
          </p:nvPr>
        </p:nvSpPr>
        <p:spPr>
          <a:xfrm>
            <a:off x="7884" y="2195512"/>
            <a:ext cx="12184117" cy="466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1500"/>
            </a:lvl1pPr>
          </a:lstStyle>
          <a:p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pic>
        <p:nvPicPr>
          <p:cNvPr id="12" name="Image 11" descr="ThinkTank_Logo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2" y="489616"/>
            <a:ext cx="5771759" cy="1346096"/>
          </a:xfrm>
          <a:prstGeom prst="rect">
            <a:avLst/>
          </a:prstGeom>
        </p:spPr>
      </p:pic>
      <p:sp>
        <p:nvSpPr>
          <p:cNvPr id="9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7851435" y="2671976"/>
            <a:ext cx="2656132" cy="20473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 </a:t>
            </a:r>
          </a:p>
          <a:p>
            <a:pPr lvl="0"/>
            <a:r>
              <a:rPr lang="fr-FR" dirty="0"/>
              <a:t>PAGE</a:t>
            </a:r>
          </a:p>
        </p:txBody>
      </p:sp>
      <p:sp>
        <p:nvSpPr>
          <p:cNvPr id="10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7012505" y="359565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3300" b="0" i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2016</a:t>
            </a:r>
          </a:p>
        </p:txBody>
      </p:sp>
      <p:pic>
        <p:nvPicPr>
          <p:cNvPr id="2" name="Image 1" descr="Sans-titre--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323" y="3180806"/>
            <a:ext cx="206386" cy="131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78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chap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pour une image  26"/>
          <p:cNvSpPr>
            <a:spLocks noGrp="1"/>
          </p:cNvSpPr>
          <p:nvPr>
            <p:ph type="pic" sz="quarter" idx="13"/>
          </p:nvPr>
        </p:nvSpPr>
        <p:spPr>
          <a:xfrm>
            <a:off x="7884" y="1116396"/>
            <a:ext cx="12184117" cy="466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1500"/>
            </a:lvl1pPr>
          </a:lstStyle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542B84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7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0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8" name="Image 7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pic>
        <p:nvPicPr>
          <p:cNvPr id="9" name="Image 8" descr="Pascaline_Logo_RVB.png">
            <a:extLst>
              <a:ext uri="{FF2B5EF4-FFF2-40B4-BE49-F238E27FC236}">
                <a16:creationId xmlns:a16="http://schemas.microsoft.com/office/drawing/2014/main" id="{3D1C52D1-7E99-BE4A-91FD-E745FE3A6B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3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2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89DFBE0-665B-8D4F-AD02-986BF1F08B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055812"/>
            <a:ext cx="11353800" cy="3932237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n>
                  <a:noFill/>
                </a:ln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7940292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6396"/>
            <a:ext cx="12192000" cy="4662488"/>
          </a:xfrm>
          <a:prstGeom prst="rect">
            <a:avLst/>
          </a:prstGeom>
          <a:solidFill>
            <a:srgbClr val="D900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r>
              <a:rPr lang="de-DE" dirty="0" err="1">
                <a:solidFill>
                  <a:srgbClr val="D90079"/>
                </a:solidFill>
              </a:rPr>
              <a:t>www.talentsdunumerique.com</a:t>
            </a:r>
            <a:endParaRPr lang="fr-FR" dirty="0">
              <a:solidFill>
                <a:srgbClr val="D90079"/>
              </a:solidFill>
            </a:endParaRP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1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10" name="Image 9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sp>
        <p:nvSpPr>
          <p:cNvPr id="11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8" name="Image 7" descr="Pascaline_Logo_RVB.png">
            <a:extLst>
              <a:ext uri="{FF2B5EF4-FFF2-40B4-BE49-F238E27FC236}">
                <a16:creationId xmlns:a16="http://schemas.microsoft.com/office/drawing/2014/main" id="{4049AF05-6AD5-5143-B51E-6EFA97845E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121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chapitre / sans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116396"/>
            <a:ext cx="12192000" cy="4662488"/>
          </a:xfrm>
          <a:prstGeom prst="rect">
            <a:avLst/>
          </a:prstGeom>
          <a:solidFill>
            <a:srgbClr val="542B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>
              <a:solidFill>
                <a:srgbClr val="542B84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de-DE">
                <a:solidFill>
                  <a:srgbClr val="542B84"/>
                </a:solidFill>
              </a:rPr>
              <a:t>www.talentsdunumerique.com</a:t>
            </a:r>
            <a:endParaRPr lang="fr-FR" dirty="0">
              <a:solidFill>
                <a:srgbClr val="542B84"/>
              </a:solidFill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1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11" name="Image 10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13" name="Image 12" descr="Pascaline_Logo_RVB.png">
            <a:extLst>
              <a:ext uri="{FF2B5EF4-FFF2-40B4-BE49-F238E27FC236}">
                <a16:creationId xmlns:a16="http://schemas.microsoft.com/office/drawing/2014/main" id="{B6B487F2-58A7-F647-BB92-1B67EBB59C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6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6396"/>
            <a:ext cx="12192000" cy="4662488"/>
          </a:xfrm>
          <a:prstGeom prst="rect">
            <a:avLst/>
          </a:prstGeom>
          <a:solidFill>
            <a:srgbClr val="2552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25527C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1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10" name="Image 9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sp>
        <p:nvSpPr>
          <p:cNvPr id="11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6771926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6396"/>
            <a:ext cx="12192000" cy="4662488"/>
          </a:xfrm>
          <a:prstGeom prst="rect">
            <a:avLst/>
          </a:prstGeom>
          <a:solidFill>
            <a:srgbClr val="20B8A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20B8AE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1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10" name="Image 9" descr="strie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sp>
        <p:nvSpPr>
          <p:cNvPr id="11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705121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Bulle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5"/>
          <a:stretch/>
        </p:blipFill>
        <p:spPr>
          <a:xfrm>
            <a:off x="0" y="1237426"/>
            <a:ext cx="6083701" cy="478512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6230820" y="2669124"/>
            <a:ext cx="2491313" cy="2296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8898744" y="2669124"/>
            <a:ext cx="2491313" cy="2296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542B84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68004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paragraphe</a:t>
            </a:r>
          </a:p>
        </p:txBody>
      </p:sp>
      <p:sp>
        <p:nvSpPr>
          <p:cNvPr id="12" name="Espace réservé pour une image  3"/>
          <p:cNvSpPr>
            <a:spLocks noGrp="1"/>
          </p:cNvSpPr>
          <p:nvPr>
            <p:ph type="pic" sz="quarter" idx="20"/>
          </p:nvPr>
        </p:nvSpPr>
        <p:spPr>
          <a:xfrm>
            <a:off x="6083701" y="1222772"/>
            <a:ext cx="6108299" cy="47851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fr-FR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9" y="2560658"/>
            <a:ext cx="4646892" cy="145637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14313" marR="0" indent="-214313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Blip>
                <a:blip r:embed="rId3"/>
              </a:buBlip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mr-IN" dirty="0"/>
              <a:t>…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>
                <a:solidFill>
                  <a:srgbClr val="542B84"/>
                </a:solidFill>
              </a:rPr>
              <a:t>www.talentsdunumerique.com</a:t>
            </a:r>
            <a:endParaRPr lang="fr-FR" dirty="0">
              <a:solidFill>
                <a:srgbClr val="542B84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-1" y="1"/>
            <a:ext cx="2782359" cy="34289"/>
          </a:xfrm>
          <a:prstGeom prst="rect">
            <a:avLst/>
          </a:prstGeom>
          <a:solidFill>
            <a:srgbClr val="542B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rgbClr val="542B84"/>
              </a:solidFill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7" name="Image 16" descr="Pascaline_Logo_RVB.png">
            <a:extLst>
              <a:ext uri="{FF2B5EF4-FFF2-40B4-BE49-F238E27FC236}">
                <a16:creationId xmlns:a16="http://schemas.microsoft.com/office/drawing/2014/main" id="{F5215533-F3C6-B444-9576-FE84238F19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9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Bulle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5"/>
          <a:stretch/>
        </p:blipFill>
        <p:spPr>
          <a:xfrm>
            <a:off x="0" y="1237426"/>
            <a:ext cx="6083701" cy="478512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4481-461C-E545-A881-30035B5DBFC3}" type="slidenum">
              <a:rPr lang="fr-FR" smtClean="0"/>
              <a:t>‹N°›</a:t>
            </a:fld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6230820" y="2669124"/>
            <a:ext cx="2491313" cy="2296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 userDrawn="1"/>
        </p:nvSpPr>
        <p:spPr>
          <a:xfrm>
            <a:off x="8898744" y="2669124"/>
            <a:ext cx="2491313" cy="2296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2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68004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20B8AE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paragraphe</a:t>
            </a:r>
          </a:p>
        </p:txBody>
      </p:sp>
      <p:sp>
        <p:nvSpPr>
          <p:cNvPr id="4" name="Espace réservé pour une image  3"/>
          <p:cNvSpPr>
            <a:spLocks noGrp="1"/>
          </p:cNvSpPr>
          <p:nvPr>
            <p:ph type="pic" sz="quarter" idx="20"/>
          </p:nvPr>
        </p:nvSpPr>
        <p:spPr>
          <a:xfrm>
            <a:off x="6083701" y="1222772"/>
            <a:ext cx="6108299" cy="47851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fr-FR" dirty="0"/>
          </a:p>
        </p:txBody>
      </p:sp>
      <p:sp>
        <p:nvSpPr>
          <p:cNvPr id="27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9" y="2560658"/>
            <a:ext cx="4646892" cy="145637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14313" marR="0" indent="-214313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>
                <a:solidFill>
                  <a:srgbClr val="25527C"/>
                </a:solidFill>
              </a:rPr>
              <a:t>www.talentsdunumerique.com</a:t>
            </a:r>
            <a:endParaRPr lang="fr-FR" dirty="0">
              <a:solidFill>
                <a:srgbClr val="25527C"/>
              </a:solidFill>
            </a:endParaRPr>
          </a:p>
        </p:txBody>
      </p:sp>
      <p:sp>
        <p:nvSpPr>
          <p:cNvPr id="14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5527C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-1" y="1"/>
            <a:ext cx="2782359" cy="34289"/>
          </a:xfrm>
          <a:prstGeom prst="rect">
            <a:avLst/>
          </a:prstGeom>
          <a:solidFill>
            <a:srgbClr val="2552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rgbClr val="542B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2105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8299" y="1237426"/>
            <a:ext cx="6083701" cy="4785122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7020367" y="2069134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7020367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paragraphe</a:t>
            </a:r>
          </a:p>
        </p:txBody>
      </p:sp>
      <p:sp>
        <p:nvSpPr>
          <p:cNvPr id="14" name="Espace réservé pour une image  3"/>
          <p:cNvSpPr>
            <a:spLocks noGrp="1"/>
          </p:cNvSpPr>
          <p:nvPr>
            <p:ph type="pic" sz="quarter" idx="20"/>
          </p:nvPr>
        </p:nvSpPr>
        <p:spPr>
          <a:xfrm>
            <a:off x="0" y="1222772"/>
            <a:ext cx="6108299" cy="47851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fr-FR" dirty="0"/>
          </a:p>
        </p:txBody>
      </p:sp>
      <p:sp>
        <p:nvSpPr>
          <p:cNvPr id="1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>
                <a:solidFill>
                  <a:srgbClr val="542B84"/>
                </a:solidFill>
              </a:rPr>
              <a:t>www.talentsdunumerique.com</a:t>
            </a:r>
            <a:endParaRPr lang="fr-FR" dirty="0">
              <a:solidFill>
                <a:srgbClr val="542B84"/>
              </a:solidFill>
            </a:endParaRPr>
          </a:p>
        </p:txBody>
      </p:sp>
      <p:sp>
        <p:nvSpPr>
          <p:cNvPr id="18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542B84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7020367" y="2560658"/>
            <a:ext cx="4646892" cy="290322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/>
              <a:buNone/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7" name="Image 16" descr="Pascaline_Logo_RVB.png">
            <a:extLst>
              <a:ext uri="{FF2B5EF4-FFF2-40B4-BE49-F238E27FC236}">
                <a16:creationId xmlns:a16="http://schemas.microsoft.com/office/drawing/2014/main" id="{ED45ADB7-D457-5B4E-8C2A-90AF0FC545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499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108299" y="1237426"/>
            <a:ext cx="6083701" cy="4785122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7020367" y="2069134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7020367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20B8AE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paragraphe</a:t>
            </a:r>
          </a:p>
        </p:txBody>
      </p:sp>
      <p:sp>
        <p:nvSpPr>
          <p:cNvPr id="9" name="Espace réservé pour une image  3"/>
          <p:cNvSpPr>
            <a:spLocks noGrp="1"/>
          </p:cNvSpPr>
          <p:nvPr>
            <p:ph type="pic" sz="quarter" idx="20"/>
          </p:nvPr>
        </p:nvSpPr>
        <p:spPr>
          <a:xfrm>
            <a:off x="0" y="1222772"/>
            <a:ext cx="6108299" cy="47851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fr-FR" dirty="0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22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25527C"/>
                </a:solidFill>
              </a:defRPr>
            </a:lvl1pPr>
          </a:lstStyle>
          <a:p>
            <a:r>
              <a:rPr lang="de-DE" dirty="0" err="1"/>
              <a:t>www.talentsdunumerique.com</a:t>
            </a:r>
            <a:endParaRPr lang="fr-FR" dirty="0"/>
          </a:p>
        </p:txBody>
      </p:sp>
      <p:sp>
        <p:nvSpPr>
          <p:cNvPr id="12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5527C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7020367" y="2560658"/>
            <a:ext cx="4646892" cy="28859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/>
              <a:buNone/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8713052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Bulle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721"/>
          <a:stretch/>
        </p:blipFill>
        <p:spPr>
          <a:xfrm>
            <a:off x="6108299" y="1237426"/>
            <a:ext cx="8074382" cy="478512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4481-461C-E545-A881-30035B5DBFC3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912069" y="2087032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22" hasCustomPrompt="1"/>
          </p:nvPr>
        </p:nvSpPr>
        <p:spPr>
          <a:xfrm>
            <a:off x="912068" y="2519945"/>
            <a:ext cx="4646893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err="1">
                <a:solidFill>
                  <a:srgbClr val="542B84"/>
                </a:solidFill>
              </a:rPr>
              <a:t>www.talentsdunumerique.com</a:t>
            </a:r>
            <a:endParaRPr lang="fr-FR" dirty="0">
              <a:solidFill>
                <a:srgbClr val="542B84"/>
              </a:solidFill>
            </a:endParaRPr>
          </a:p>
        </p:txBody>
      </p:sp>
      <p:sp>
        <p:nvSpPr>
          <p:cNvPr id="17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542B84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23" hasCustomPrompt="1"/>
          </p:nvPr>
        </p:nvSpPr>
        <p:spPr>
          <a:xfrm>
            <a:off x="6713219" y="2087032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4" hasCustomPrompt="1"/>
          </p:nvPr>
        </p:nvSpPr>
        <p:spPr>
          <a:xfrm>
            <a:off x="6713219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21" name="Espace réservé du texte 2"/>
          <p:cNvSpPr>
            <a:spLocks noGrp="1"/>
          </p:cNvSpPr>
          <p:nvPr>
            <p:ph type="body" idx="25" hasCustomPrompt="1"/>
          </p:nvPr>
        </p:nvSpPr>
        <p:spPr>
          <a:xfrm>
            <a:off x="6713219" y="2519945"/>
            <a:ext cx="4646893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pic>
        <p:nvPicPr>
          <p:cNvPr id="20" name="Image 19" descr="Pascaline_Logo_RVB.png">
            <a:extLst>
              <a:ext uri="{FF2B5EF4-FFF2-40B4-BE49-F238E27FC236}">
                <a16:creationId xmlns:a16="http://schemas.microsoft.com/office/drawing/2014/main" id="{A15ED0A5-641A-9D4E-8020-23DEC60D88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560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912069" y="210299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9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20B8AE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err="1">
                <a:solidFill>
                  <a:srgbClr val="25527C"/>
                </a:solidFill>
              </a:rPr>
              <a:t>www.talentsdunumerique.com</a:t>
            </a:r>
            <a:endParaRPr lang="fr-FR" dirty="0">
              <a:solidFill>
                <a:srgbClr val="25527C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5527C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pic>
        <p:nvPicPr>
          <p:cNvPr id="11" name="Image 10" descr="Bulle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55"/>
          <a:stretch/>
        </p:blipFill>
        <p:spPr>
          <a:xfrm>
            <a:off x="6108301" y="1240862"/>
            <a:ext cx="6083700" cy="4785122"/>
          </a:xfrm>
          <a:prstGeom prst="rect">
            <a:avLst/>
          </a:prstGeom>
        </p:spPr>
      </p:pic>
      <p:sp>
        <p:nvSpPr>
          <p:cNvPr id="12" name="Espace réservé du texte 2"/>
          <p:cNvSpPr>
            <a:spLocks noGrp="1"/>
          </p:cNvSpPr>
          <p:nvPr>
            <p:ph type="body" idx="23" hasCustomPrompt="1"/>
          </p:nvPr>
        </p:nvSpPr>
        <p:spPr>
          <a:xfrm>
            <a:off x="6713219" y="210299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24" hasCustomPrompt="1"/>
          </p:nvPr>
        </p:nvSpPr>
        <p:spPr>
          <a:xfrm>
            <a:off x="6713219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20B8AE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25" hasCustomPrompt="1"/>
          </p:nvPr>
        </p:nvSpPr>
        <p:spPr>
          <a:xfrm>
            <a:off x="6713219" y="2534486"/>
            <a:ext cx="4646893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rgbClr val="595959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26" hasCustomPrompt="1"/>
          </p:nvPr>
        </p:nvSpPr>
        <p:spPr>
          <a:xfrm>
            <a:off x="912069" y="2560658"/>
            <a:ext cx="4646892" cy="291178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14313" marR="0" indent="-214313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Tx/>
              <a:buBlip>
                <a:blip r:embed="rId3"/>
              </a:buBlip>
              <a:tabLst/>
              <a:defRPr sz="12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  <a:p>
            <a:pPr lvl="0"/>
            <a:r>
              <a:rPr lang="fr-FR" dirty="0"/>
              <a:t>Texte check point</a:t>
            </a:r>
          </a:p>
        </p:txBody>
      </p:sp>
    </p:spTree>
    <p:extLst>
      <p:ext uri="{BB962C8B-B14F-4D97-AF65-F5344CB8AC3E}">
        <p14:creationId xmlns:p14="http://schemas.microsoft.com/office/powerpoint/2010/main" val="46275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FE04F86-4FF0-1B4C-8827-059AA6275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995" y="0"/>
            <a:ext cx="11353799" cy="598756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2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uniquement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47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4481-461C-E545-A881-30035B5DBFC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1222858"/>
            <a:ext cx="12192000" cy="4785608"/>
          </a:xfrm>
          <a:prstGeom prst="rect">
            <a:avLst/>
          </a:prstGeom>
          <a:solidFill>
            <a:srgbClr val="542B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FFFFFF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27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2465615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542B84"/>
                </a:solidFill>
              </a:defRPr>
            </a:lvl1pPr>
          </a:lstStyle>
          <a:p>
            <a:r>
              <a:rPr lang="de-DE" dirty="0" err="1"/>
              <a:t>www.talentsdunumerique.com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542B84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pic>
        <p:nvPicPr>
          <p:cNvPr id="12" name="Image 11" descr="Pascaline_Logo_RVB.png">
            <a:extLst>
              <a:ext uri="{FF2B5EF4-FFF2-40B4-BE49-F238E27FC236}">
                <a16:creationId xmlns:a16="http://schemas.microsoft.com/office/drawing/2014/main" id="{A64E39DF-9902-8A42-9234-B93F03418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37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22858"/>
            <a:ext cx="12192000" cy="4785608"/>
          </a:xfrm>
          <a:prstGeom prst="rect">
            <a:avLst/>
          </a:prstGeom>
          <a:solidFill>
            <a:srgbClr val="D900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FFFFFF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2465615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D90079"/>
                </a:solidFill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D90079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Image 12" descr="Pascaline_Logo_RVB.png">
            <a:extLst>
              <a:ext uri="{FF2B5EF4-FFF2-40B4-BE49-F238E27FC236}">
                <a16:creationId xmlns:a16="http://schemas.microsoft.com/office/drawing/2014/main" id="{782EB283-321A-B749-AADD-0A46131767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60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22858"/>
            <a:ext cx="12192000" cy="4785608"/>
          </a:xfrm>
          <a:prstGeom prst="rect">
            <a:avLst/>
          </a:prstGeom>
          <a:solidFill>
            <a:srgbClr val="2552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chemeClr val="bg1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2465615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25527C"/>
                </a:solidFill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5527C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4894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22858"/>
            <a:ext cx="12192000" cy="4785608"/>
          </a:xfrm>
          <a:prstGeom prst="rect">
            <a:avLst/>
          </a:prstGeom>
          <a:solidFill>
            <a:srgbClr val="20B8A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77930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69127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chemeClr val="bg1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2499038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err="1">
                <a:solidFill>
                  <a:srgbClr val="20B8AE"/>
                </a:solidFill>
              </a:rPr>
              <a:t>www.talentsdunumerique.com</a:t>
            </a:r>
            <a:endParaRPr lang="fr-FR" dirty="0">
              <a:solidFill>
                <a:srgbClr val="20B8AE"/>
              </a:solidFill>
            </a:endParaRPr>
          </a:p>
        </p:txBody>
      </p:sp>
      <p:sp>
        <p:nvSpPr>
          <p:cNvPr id="11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0B8AE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51343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2"/>
          <p:cNvGrpSpPr/>
          <p:nvPr userDrawn="1"/>
        </p:nvGrpSpPr>
        <p:grpSpPr>
          <a:xfrm>
            <a:off x="0" y="1237426"/>
            <a:ext cx="12192000" cy="4785122"/>
            <a:chOff x="0" y="1649900"/>
            <a:chExt cx="14987588" cy="6380163"/>
          </a:xfrm>
        </p:grpSpPr>
        <p:pic>
          <p:nvPicPr>
            <p:cNvPr id="12" name="Image 11" descr="Bullet.png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"/>
            <a:stretch/>
          </p:blipFill>
          <p:spPr>
            <a:xfrm>
              <a:off x="0" y="1649900"/>
              <a:ext cx="9735494" cy="6380163"/>
            </a:xfrm>
            <a:prstGeom prst="rect">
              <a:avLst/>
            </a:prstGeom>
          </p:spPr>
        </p:pic>
        <p:pic>
          <p:nvPicPr>
            <p:cNvPr id="14" name="Image 13" descr="Bullet.png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" r="45196"/>
            <a:stretch/>
          </p:blipFill>
          <p:spPr>
            <a:xfrm>
              <a:off x="9738102" y="1649900"/>
              <a:ext cx="5249486" cy="6380163"/>
            </a:xfrm>
            <a:prstGeom prst="rect">
              <a:avLst/>
            </a:prstGeom>
          </p:spPr>
        </p:pic>
      </p:grpSp>
      <p:sp>
        <p:nvSpPr>
          <p:cNvPr id="7" name="Espace réservé du texte 2"/>
          <p:cNvSpPr>
            <a:spLocks noGrp="1"/>
          </p:cNvSpPr>
          <p:nvPr userDrawn="1"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 userDrawn="1"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9" name="Espace réservé du texte 2"/>
          <p:cNvSpPr>
            <a:spLocks noGrp="1"/>
          </p:cNvSpPr>
          <p:nvPr userDrawn="1">
            <p:ph type="body" idx="21" hasCustomPrompt="1"/>
          </p:nvPr>
        </p:nvSpPr>
        <p:spPr>
          <a:xfrm>
            <a:off x="912068" y="2465615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0" name="Espace réservé du pied de page 4"/>
          <p:cNvSpPr>
            <a:spLocks noGrp="1"/>
          </p:cNvSpPr>
          <p:nvPr userDrawn="1"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542B84"/>
                </a:solidFill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 userDrawn="1"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542B84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5" name="Image 14" descr="Pascaline_Logo_RVB.png">
            <a:extLst>
              <a:ext uri="{FF2B5EF4-FFF2-40B4-BE49-F238E27FC236}">
                <a16:creationId xmlns:a16="http://schemas.microsoft.com/office/drawing/2014/main" id="{A5FD6C41-27CC-5340-BBC1-CFF48846CE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941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4"/>
          <p:cNvGrpSpPr/>
          <p:nvPr userDrawn="1"/>
        </p:nvGrpSpPr>
        <p:grpSpPr>
          <a:xfrm>
            <a:off x="0" y="1237426"/>
            <a:ext cx="12192000" cy="4785122"/>
            <a:chOff x="0" y="1649900"/>
            <a:chExt cx="14987588" cy="6380163"/>
          </a:xfrm>
        </p:grpSpPr>
        <p:pic>
          <p:nvPicPr>
            <p:cNvPr id="6" name="Image 5" descr="Bullet.png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"/>
            <a:stretch/>
          </p:blipFill>
          <p:spPr>
            <a:xfrm>
              <a:off x="0" y="1649900"/>
              <a:ext cx="9735494" cy="6380163"/>
            </a:xfrm>
            <a:prstGeom prst="rect">
              <a:avLst/>
            </a:prstGeom>
          </p:spPr>
        </p:pic>
        <p:pic>
          <p:nvPicPr>
            <p:cNvPr id="7" name="Image 6" descr="Bullet.png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" r="45196"/>
            <a:stretch/>
          </p:blipFill>
          <p:spPr>
            <a:xfrm>
              <a:off x="9738102" y="1649900"/>
              <a:ext cx="5249486" cy="6380163"/>
            </a:xfrm>
            <a:prstGeom prst="rect">
              <a:avLst/>
            </a:prstGeom>
          </p:spPr>
        </p:pic>
      </p:grpSp>
      <p:sp>
        <p:nvSpPr>
          <p:cNvPr id="9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20B8AE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2465615"/>
            <a:ext cx="10337040" cy="29379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5169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Texte paragraphe</a:t>
            </a:r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2" y="6168376"/>
            <a:ext cx="3860800" cy="365125"/>
          </a:xfrm>
        </p:spPr>
        <p:txBody>
          <a:bodyPr/>
          <a:lstStyle>
            <a:lvl1pPr>
              <a:defRPr sz="1200">
                <a:solidFill>
                  <a:srgbClr val="25527C"/>
                </a:solidFill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ctrTitle" hasCustomPrompt="1"/>
          </p:nvPr>
        </p:nvSpPr>
        <p:spPr>
          <a:xfrm>
            <a:off x="784197" y="437553"/>
            <a:ext cx="10186479" cy="47726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50000"/>
              </a:lnSpc>
              <a:defRPr sz="2775" b="0" i="0" kern="0">
                <a:solidFill>
                  <a:srgbClr val="25527C"/>
                </a:solidFill>
                <a:latin typeface="Avenir Black"/>
                <a:cs typeface="Avenir Black"/>
              </a:defRPr>
            </a:lvl1pPr>
          </a:lstStyle>
          <a:p>
            <a:r>
              <a:rPr lang="fr-FR" dirty="0"/>
              <a:t>Titre page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Raleway SemiBold"/>
                <a:cs typeface="Raleway SemiBold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0498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06616" y="6356352"/>
            <a:ext cx="2844800" cy="365126"/>
          </a:xfrm>
          <a:prstGeom prst="rect">
            <a:avLst/>
          </a:prstGeom>
        </p:spPr>
        <p:txBody>
          <a:bodyPr vert="horz" lIns="81625" tIns="40813" rIns="81625" bIns="40813" rtlCol="0" anchor="ctr"/>
          <a:lstStyle>
            <a:lvl1pPr algn="r">
              <a:defRPr sz="983">
                <a:solidFill>
                  <a:srgbClr val="53AA47"/>
                </a:solidFill>
                <a:latin typeface="Arial"/>
                <a:cs typeface="Arial"/>
              </a:defRPr>
            </a:lvl1pPr>
          </a:lstStyle>
          <a:p>
            <a:fld id="{F69BA50A-D444-D943-A6B7-3735913DFE4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8158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/Texte TD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Bullet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721"/>
          <a:stretch/>
        </p:blipFill>
        <p:spPr>
          <a:xfrm>
            <a:off x="6108299" y="1237426"/>
            <a:ext cx="8074382" cy="4541459"/>
          </a:xfrm>
          <a:prstGeom prst="rect">
            <a:avLst/>
          </a:prstGeom>
        </p:spPr>
      </p:pic>
      <p:sp>
        <p:nvSpPr>
          <p:cNvPr id="12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912069" y="2087032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23" hasCustomPrompt="1"/>
          </p:nvPr>
        </p:nvSpPr>
        <p:spPr>
          <a:xfrm>
            <a:off x="6713219" y="2087032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4" hasCustomPrompt="1"/>
          </p:nvPr>
        </p:nvSpPr>
        <p:spPr>
          <a:xfrm>
            <a:off x="6713219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pic>
        <p:nvPicPr>
          <p:cNvPr id="20" name="Image 19" descr="Pascaline_Logo_RV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  <p:sp>
        <p:nvSpPr>
          <p:cNvPr id="2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5"/>
          </p:nvPr>
        </p:nvSpPr>
        <p:spPr>
          <a:xfrm>
            <a:off x="6712638" y="2583657"/>
            <a:ext cx="4647708" cy="30456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6"/>
          </p:nvPr>
        </p:nvSpPr>
        <p:spPr>
          <a:xfrm>
            <a:off x="911721" y="2583657"/>
            <a:ext cx="4647708" cy="30456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810330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Photo TD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pour une image  26"/>
          <p:cNvSpPr>
            <a:spLocks noGrp="1"/>
          </p:cNvSpPr>
          <p:nvPr>
            <p:ph type="pic" sz="quarter" idx="13"/>
          </p:nvPr>
        </p:nvSpPr>
        <p:spPr>
          <a:xfrm>
            <a:off x="7884" y="2195512"/>
            <a:ext cx="12184117" cy="466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1500">
                <a:latin typeface="Arial"/>
                <a:cs typeface="Arial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7851435" y="2671976"/>
            <a:ext cx="2656132" cy="20473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 </a:t>
            </a:r>
          </a:p>
          <a:p>
            <a:pPr lvl="0"/>
            <a:r>
              <a:rPr lang="fr-FR" dirty="0"/>
              <a:t>PAGE</a:t>
            </a:r>
          </a:p>
        </p:txBody>
      </p:sp>
      <p:sp>
        <p:nvSpPr>
          <p:cNvPr id="37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7012505" y="359565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3300" b="0" i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2016</a:t>
            </a:r>
          </a:p>
        </p:txBody>
      </p:sp>
      <p:pic>
        <p:nvPicPr>
          <p:cNvPr id="2" name="Image 1" descr="Pascaline_Logo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787" y="444225"/>
            <a:ext cx="5244727" cy="1400880"/>
          </a:xfrm>
          <a:prstGeom prst="rect">
            <a:avLst/>
          </a:prstGeom>
        </p:spPr>
      </p:pic>
      <p:pic>
        <p:nvPicPr>
          <p:cNvPr id="4" name="Image 3" descr="strie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0554" y="3180806"/>
            <a:ext cx="206439" cy="1311592"/>
          </a:xfrm>
          <a:prstGeom prst="rect">
            <a:avLst/>
          </a:prstGeom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285963" y="627934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algn="ctr"/>
            <a:r>
              <a:rPr lang="de-DE" dirty="0" err="1"/>
              <a:t>www.talentsdunumerique.com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53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195512"/>
            <a:ext cx="12192000" cy="4662488"/>
          </a:xfrm>
          <a:prstGeom prst="rect">
            <a:avLst/>
          </a:prstGeom>
          <a:solidFill>
            <a:srgbClr val="D900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latin typeface="Arial"/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7851435" y="2671976"/>
            <a:ext cx="2656132" cy="20473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 </a:t>
            </a:r>
          </a:p>
          <a:p>
            <a:pPr lvl="0"/>
            <a:r>
              <a:rPr lang="fr-FR" dirty="0"/>
              <a:t>PAGE</a:t>
            </a:r>
          </a:p>
        </p:txBody>
      </p:sp>
      <p:sp>
        <p:nvSpPr>
          <p:cNvPr id="8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7012505" y="359565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3300" b="0" i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2016</a:t>
            </a:r>
          </a:p>
        </p:txBody>
      </p:sp>
      <p:pic>
        <p:nvPicPr>
          <p:cNvPr id="9" name="Image 8" descr="Pascaline_Logo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787" y="444225"/>
            <a:ext cx="5244727" cy="1400880"/>
          </a:xfrm>
          <a:prstGeom prst="rect">
            <a:avLst/>
          </a:prstGeom>
        </p:spPr>
      </p:pic>
      <p:pic>
        <p:nvPicPr>
          <p:cNvPr id="12" name="Image 11" descr="strie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0554" y="3368347"/>
            <a:ext cx="227083" cy="810511"/>
          </a:xfrm>
          <a:prstGeom prst="rect">
            <a:avLst/>
          </a:prstGeom>
        </p:spPr>
      </p:pic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285963" y="627934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algn="ctr"/>
            <a:r>
              <a:rPr lang="de-DE" dirty="0" err="1"/>
              <a:t>www.talentsdunumerique.com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771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, personne, ordinateur&#10;&#10;Description générée automatiquement">
            <a:extLst>
              <a:ext uri="{FF2B5EF4-FFF2-40B4-BE49-F238E27FC236}">
                <a16:creationId xmlns:a16="http://schemas.microsoft.com/office/drawing/2014/main" id="{9FE04F86-4FF0-1B4C-8827-059AA6275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"/>
          <a:stretch/>
        </p:blipFill>
        <p:spPr>
          <a:xfrm>
            <a:off x="838200" y="0"/>
            <a:ext cx="11353799" cy="598756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2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299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224929"/>
            <a:ext cx="12192000" cy="4662488"/>
          </a:xfrm>
          <a:prstGeom prst="rect">
            <a:avLst/>
          </a:prstGeom>
          <a:solidFill>
            <a:srgbClr val="542B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latin typeface="Arial"/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7851435" y="2671976"/>
            <a:ext cx="2656132" cy="20473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 </a:t>
            </a:r>
          </a:p>
          <a:p>
            <a:pPr lvl="0"/>
            <a:r>
              <a:rPr lang="fr-FR" dirty="0"/>
              <a:t>PAGE</a:t>
            </a:r>
          </a:p>
        </p:txBody>
      </p:sp>
      <p:sp>
        <p:nvSpPr>
          <p:cNvPr id="8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7012505" y="359565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3300" b="0" i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2016</a:t>
            </a:r>
          </a:p>
        </p:txBody>
      </p:sp>
      <p:pic>
        <p:nvPicPr>
          <p:cNvPr id="9" name="Image 8" descr="Pascaline_Logo_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787" y="444225"/>
            <a:ext cx="5244727" cy="1400880"/>
          </a:xfrm>
          <a:prstGeom prst="rect">
            <a:avLst/>
          </a:prstGeom>
        </p:spPr>
      </p:pic>
      <p:pic>
        <p:nvPicPr>
          <p:cNvPr id="11" name="Image 10" descr="strie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0554" y="3368347"/>
            <a:ext cx="227083" cy="810511"/>
          </a:xfrm>
          <a:prstGeom prst="rect">
            <a:avLst/>
          </a:prstGeom>
        </p:spPr>
      </p:pic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285963" y="627934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algn="ctr"/>
            <a:r>
              <a:rPr lang="de-DE" dirty="0" err="1"/>
              <a:t>www.talentsdunumerique.com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34222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chapitre Photo TD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pour une image  26"/>
          <p:cNvSpPr>
            <a:spLocks noGrp="1"/>
          </p:cNvSpPr>
          <p:nvPr>
            <p:ph type="pic" sz="quarter" idx="13"/>
          </p:nvPr>
        </p:nvSpPr>
        <p:spPr>
          <a:xfrm>
            <a:off x="7884" y="1116396"/>
            <a:ext cx="12184117" cy="466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>
            <a:normAutofit/>
          </a:bodyPr>
          <a:lstStyle>
            <a:lvl1pPr marL="0" indent="0">
              <a:buNone/>
              <a:defRPr sz="1500">
                <a:latin typeface="Arial"/>
                <a:cs typeface="Arial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7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0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8" name="Image 7" descr="strie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pic>
        <p:nvPicPr>
          <p:cNvPr id="4" name="Image 3" descr="Pascaline_Logo_RV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68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chapitre Photo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6396"/>
            <a:ext cx="12192000" cy="4662488"/>
          </a:xfrm>
          <a:prstGeom prst="rect">
            <a:avLst/>
          </a:prstGeom>
          <a:solidFill>
            <a:srgbClr val="D900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>
              <a:latin typeface="Arial"/>
              <a:cs typeface="Arial"/>
            </a:endParaRP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1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10" name="Image 9" descr="strie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sp>
        <p:nvSpPr>
          <p:cNvPr id="11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16" name="Image 15" descr="Pascaline_Logo_RV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8328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chapitre Photo Viole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116396"/>
            <a:ext cx="12192000" cy="4662488"/>
          </a:xfrm>
          <a:prstGeom prst="rect">
            <a:avLst/>
          </a:prstGeom>
          <a:solidFill>
            <a:srgbClr val="542B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>
              <a:solidFill>
                <a:srgbClr val="542B84"/>
              </a:solidFill>
              <a:latin typeface="Arial"/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7" hasCustomPrompt="1"/>
          </p:nvPr>
        </p:nvSpPr>
        <p:spPr>
          <a:xfrm>
            <a:off x="1178825" y="1988285"/>
            <a:ext cx="996230" cy="7053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70000"/>
              </a:lnSpc>
              <a:buNone/>
              <a:defRPr sz="4875" b="1" i="0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01</a:t>
            </a:r>
          </a:p>
        </p:txBody>
      </p:sp>
      <p:pic>
        <p:nvPicPr>
          <p:cNvPr id="11" name="Image 10" descr="strie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846" y="3198347"/>
            <a:ext cx="227083" cy="810511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322637" y="2612400"/>
            <a:ext cx="3173553" cy="6531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4050" b="0" i="0" cap="all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0" indent="0" algn="r">
              <a:lnSpc>
                <a:spcPct val="70000"/>
              </a:lnSpc>
              <a:buNone/>
              <a:defRPr sz="3300" b="0" i="0">
                <a:solidFill>
                  <a:srgbClr val="FFFFFF"/>
                </a:solidFill>
                <a:latin typeface="Raleway Medium"/>
                <a:cs typeface="Raleway Medium"/>
              </a:defRPr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36"/>
          <p:cNvSpPr>
            <a:spLocks noGrp="1"/>
          </p:cNvSpPr>
          <p:nvPr>
            <p:ph type="body" sz="quarter" idx="16" hasCustomPrompt="1"/>
          </p:nvPr>
        </p:nvSpPr>
        <p:spPr>
          <a:xfrm>
            <a:off x="2322637" y="3112111"/>
            <a:ext cx="3495062" cy="89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rgbClr val="FFFFFF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pic>
        <p:nvPicPr>
          <p:cNvPr id="16" name="Image 15" descr="Pascaline_Logo_RV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28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droite TD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Bullet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655"/>
          <a:stretch/>
        </p:blipFill>
        <p:spPr>
          <a:xfrm>
            <a:off x="0" y="1244471"/>
            <a:ext cx="6083701" cy="454145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6230820" y="2669124"/>
            <a:ext cx="2491313" cy="2296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>
              <a:latin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898744" y="2669124"/>
            <a:ext cx="2491313" cy="2296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>
              <a:latin typeface="Arial"/>
            </a:endParaRP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68004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9" y="1578831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paragraphe</a:t>
            </a:r>
          </a:p>
        </p:txBody>
      </p:sp>
      <p:sp>
        <p:nvSpPr>
          <p:cNvPr id="12" name="Espace réservé pour une image  3"/>
          <p:cNvSpPr>
            <a:spLocks noGrp="1"/>
          </p:cNvSpPr>
          <p:nvPr>
            <p:ph type="pic" sz="quarter" idx="20"/>
          </p:nvPr>
        </p:nvSpPr>
        <p:spPr>
          <a:xfrm>
            <a:off x="6083701" y="1222772"/>
            <a:ext cx="6108299" cy="455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>
                <a:latin typeface="Arial"/>
                <a:cs typeface="Arial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-1" y="1"/>
            <a:ext cx="2782359" cy="34289"/>
          </a:xfrm>
          <a:prstGeom prst="rect">
            <a:avLst/>
          </a:prstGeom>
          <a:solidFill>
            <a:srgbClr val="542B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542B84"/>
              </a:solidFill>
              <a:latin typeface="Arial"/>
            </a:endParaRPr>
          </a:p>
        </p:txBody>
      </p:sp>
      <p:pic>
        <p:nvPicPr>
          <p:cNvPr id="17" name="Image 16" descr="Pascaline_Logo_RV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  <p:sp>
        <p:nvSpPr>
          <p:cNvPr id="1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21"/>
          </p:nvPr>
        </p:nvSpPr>
        <p:spPr>
          <a:xfrm>
            <a:off x="911721" y="2669382"/>
            <a:ext cx="4647708" cy="30360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3" name="Titr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972760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/Texte TD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8299" y="1222773"/>
            <a:ext cx="6083701" cy="4556112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latin typeface="Arial"/>
              <a:cs typeface="Arial"/>
            </a:endParaRP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7020367" y="2069134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7020367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paragraphe</a:t>
            </a:r>
          </a:p>
        </p:txBody>
      </p:sp>
      <p:sp>
        <p:nvSpPr>
          <p:cNvPr id="14" name="Espace réservé pour une image  3"/>
          <p:cNvSpPr>
            <a:spLocks noGrp="1"/>
          </p:cNvSpPr>
          <p:nvPr>
            <p:ph type="pic" sz="quarter" idx="20"/>
          </p:nvPr>
        </p:nvSpPr>
        <p:spPr>
          <a:xfrm>
            <a:off x="0" y="1222772"/>
            <a:ext cx="6108299" cy="455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>
                <a:latin typeface="Arial"/>
                <a:cs typeface="Arial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7" name="Image 16" descr="Pascaline_Logo_RV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1"/>
          </p:nvPr>
        </p:nvSpPr>
        <p:spPr>
          <a:xfrm>
            <a:off x="7019989" y="2552245"/>
            <a:ext cx="4647708" cy="297821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9313053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TD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Bullet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721"/>
          <a:stretch/>
        </p:blipFill>
        <p:spPr>
          <a:xfrm>
            <a:off x="6108299" y="1237426"/>
            <a:ext cx="8074382" cy="4541459"/>
          </a:xfrm>
          <a:prstGeom prst="rect">
            <a:avLst/>
          </a:prstGeom>
        </p:spPr>
      </p:pic>
      <p:sp>
        <p:nvSpPr>
          <p:cNvPr id="12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912069" y="2087032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23" hasCustomPrompt="1"/>
          </p:nvPr>
        </p:nvSpPr>
        <p:spPr>
          <a:xfrm>
            <a:off x="6713219" y="2087032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4" hasCustomPrompt="1"/>
          </p:nvPr>
        </p:nvSpPr>
        <p:spPr>
          <a:xfrm>
            <a:off x="6713219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pic>
        <p:nvPicPr>
          <p:cNvPr id="20" name="Image 19" descr="Pascaline_Logo_RV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  <p:sp>
        <p:nvSpPr>
          <p:cNvPr id="2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5"/>
          </p:nvPr>
        </p:nvSpPr>
        <p:spPr>
          <a:xfrm>
            <a:off x="6712638" y="2583657"/>
            <a:ext cx="4647708" cy="30456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6"/>
          </p:nvPr>
        </p:nvSpPr>
        <p:spPr>
          <a:xfrm>
            <a:off x="911721" y="2583657"/>
            <a:ext cx="4647708" cy="30456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285488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222858"/>
            <a:ext cx="12192000" cy="4556027"/>
          </a:xfrm>
          <a:prstGeom prst="rect">
            <a:avLst/>
          </a:prstGeom>
          <a:solidFill>
            <a:srgbClr val="542B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latin typeface="Arial"/>
              <a:cs typeface="Arial"/>
            </a:endParaRPr>
          </a:p>
        </p:txBody>
      </p:sp>
      <p:sp>
        <p:nvSpPr>
          <p:cNvPr id="2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FFFFFF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pic>
        <p:nvPicPr>
          <p:cNvPr id="12" name="Image 11" descr="Pascaline_Logo_RV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0"/>
          </p:nvPr>
        </p:nvSpPr>
        <p:spPr>
          <a:xfrm>
            <a:off x="911721" y="2561035"/>
            <a:ext cx="10670744" cy="2886075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  <a:lvl2pPr marL="516916" indent="0">
              <a:buNone/>
              <a:defRPr>
                <a:solidFill>
                  <a:srgbClr val="FFFFFF"/>
                </a:solidFill>
              </a:defRPr>
            </a:lvl2pPr>
            <a:lvl3pPr marL="1033832" indent="0">
              <a:buNone/>
              <a:defRPr>
                <a:solidFill>
                  <a:srgbClr val="FFFFFF"/>
                </a:solidFill>
              </a:defRPr>
            </a:lvl3pPr>
            <a:lvl4pPr marL="1550748" indent="0">
              <a:buNone/>
              <a:defRPr>
                <a:solidFill>
                  <a:srgbClr val="FFFFFF"/>
                </a:solidFill>
              </a:defRPr>
            </a:lvl4pPr>
            <a:lvl5pPr marL="2067662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365742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22858"/>
            <a:ext cx="12192000" cy="4556027"/>
          </a:xfrm>
          <a:prstGeom prst="rect">
            <a:avLst/>
          </a:prstGeom>
          <a:solidFill>
            <a:srgbClr val="D900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latin typeface="Arial"/>
              <a:cs typeface="Arial"/>
            </a:endParaRP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FFFFFF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pic>
        <p:nvPicPr>
          <p:cNvPr id="13" name="Image 12" descr="Pascaline_Logo_RV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/>
          </p:nvPr>
        </p:nvSpPr>
        <p:spPr>
          <a:xfrm>
            <a:off x="911721" y="2506266"/>
            <a:ext cx="10593261" cy="303252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16916" indent="0">
              <a:buNone/>
              <a:defRPr>
                <a:solidFill>
                  <a:schemeClr val="bg1"/>
                </a:solidFill>
              </a:defRPr>
            </a:lvl2pPr>
            <a:lvl3pPr marL="1033832" indent="0">
              <a:buNone/>
              <a:defRPr>
                <a:solidFill>
                  <a:schemeClr val="bg1"/>
                </a:solidFill>
              </a:defRPr>
            </a:lvl3pPr>
            <a:lvl4pPr marL="1550748" indent="0">
              <a:buNone/>
              <a:defRPr>
                <a:solidFill>
                  <a:schemeClr val="bg1"/>
                </a:solidFill>
              </a:defRPr>
            </a:lvl4pPr>
            <a:lvl5pPr marL="20676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18549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 TD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2"/>
          <p:cNvGrpSpPr/>
          <p:nvPr userDrawn="1"/>
        </p:nvGrpSpPr>
        <p:grpSpPr>
          <a:xfrm>
            <a:off x="0" y="1237426"/>
            <a:ext cx="12192000" cy="4541459"/>
            <a:chOff x="0" y="1649900"/>
            <a:chExt cx="14987588" cy="6380163"/>
          </a:xfrm>
        </p:grpSpPr>
        <p:pic>
          <p:nvPicPr>
            <p:cNvPr id="12" name="Image 11" descr="Bullet.png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7"/>
            <a:stretch/>
          </p:blipFill>
          <p:spPr>
            <a:xfrm>
              <a:off x="0" y="1649900"/>
              <a:ext cx="9735494" cy="6380163"/>
            </a:xfrm>
            <a:prstGeom prst="rect">
              <a:avLst/>
            </a:prstGeom>
          </p:spPr>
        </p:pic>
        <p:pic>
          <p:nvPicPr>
            <p:cNvPr id="14" name="Image 13" descr="Bullet.png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38102" y="1649900"/>
              <a:ext cx="5249486" cy="6380163"/>
            </a:xfrm>
            <a:prstGeom prst="rect">
              <a:avLst/>
            </a:prstGeom>
          </p:spPr>
        </p:pic>
      </p:grpSp>
      <p:sp>
        <p:nvSpPr>
          <p:cNvPr id="7" name="Espace réservé du texte 2"/>
          <p:cNvSpPr>
            <a:spLocks noGrp="1"/>
          </p:cNvSpPr>
          <p:nvPr userDrawn="1">
            <p:ph type="body" idx="18" hasCustomPrompt="1"/>
          </p:nvPr>
        </p:nvSpPr>
        <p:spPr>
          <a:xfrm>
            <a:off x="912069" y="2044507"/>
            <a:ext cx="4646892" cy="38952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425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2"/>
          <p:cNvSpPr>
            <a:spLocks noGrp="1"/>
          </p:cNvSpPr>
          <p:nvPr userDrawn="1">
            <p:ph type="body" idx="19" hasCustomPrompt="1"/>
          </p:nvPr>
        </p:nvSpPr>
        <p:spPr>
          <a:xfrm>
            <a:off x="912068" y="1543942"/>
            <a:ext cx="4646893" cy="4703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 b="0" i="0" kern="1200">
                <a:solidFill>
                  <a:srgbClr val="D90079"/>
                </a:solidFill>
                <a:latin typeface="Avenir Medium"/>
                <a:cs typeface="Avenir Medium"/>
              </a:defRPr>
            </a:lvl1pPr>
            <a:lvl2pPr marL="51691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33832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55074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6766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84578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10149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184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3532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Titre principal</a:t>
            </a:r>
          </a:p>
        </p:txBody>
      </p:sp>
      <p:pic>
        <p:nvPicPr>
          <p:cNvPr id="15" name="Image 14" descr="Pascaline_Logo_RV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06" y="6092397"/>
            <a:ext cx="2355141" cy="507666"/>
          </a:xfrm>
          <a:prstGeom prst="rect">
            <a:avLst/>
          </a:prstGeom>
        </p:spPr>
      </p:pic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0"/>
          </p:nvPr>
        </p:nvSpPr>
        <p:spPr>
          <a:xfrm>
            <a:off x="911721" y="2515792"/>
            <a:ext cx="10670744" cy="310634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42359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0FB46200-37B0-354D-8C58-743924384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0"/>
            <a:ext cx="11353800" cy="598756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709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BEA4820C-CAB1-7C45-BA5D-FB7F3AFDC2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7095" y="0"/>
            <a:ext cx="11353800" cy="59880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7095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 (en blanc ou noir seulement ce qui ressort le mieux sur l’image choisie)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2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0" y="0"/>
            <a:ext cx="11353798" cy="5987562"/>
          </a:xfrm>
          <a:prstGeom prst="rect">
            <a:avLst/>
          </a:prstGeom>
          <a:solidFill>
            <a:srgbClr val="43D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7156" y="210343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4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2CEE09-CBEC-F54C-BBFF-7B7F32018D60}"/>
              </a:ext>
            </a:extLst>
          </p:cNvPr>
          <p:cNvSpPr/>
          <p:nvPr userDrawn="1"/>
        </p:nvSpPr>
        <p:spPr>
          <a:xfrm>
            <a:off x="838202" y="0"/>
            <a:ext cx="11353798" cy="5987562"/>
          </a:xfrm>
          <a:prstGeom prst="rect">
            <a:avLst/>
          </a:prstGeom>
          <a:solidFill>
            <a:srgbClr val="1A1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D86370-FBBE-BE40-82C9-584BF1774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38" y="210343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dirty="0"/>
              <a:t>Titre du slide seulement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AEBA4C-CECD-4747-8C87-8251C424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0118" y="6356350"/>
            <a:ext cx="2743200" cy="365125"/>
          </a:xfrm>
        </p:spPr>
        <p:txBody>
          <a:bodyPr/>
          <a:lstStyle/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0283A-EF3A-EC4E-85FD-3330B04E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024A9B-2695-6348-83BA-C95F379A6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5987562"/>
            <a:ext cx="838199" cy="8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1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44D3E9-0B9F-8247-8E51-EAA2ED90E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5696" y="1825625"/>
            <a:ext cx="90181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68514D-7EBC-1246-A145-C933F7D75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5302A-ECB8-714B-8FD6-44781F278158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2ECEE5-7519-1941-8A23-4063F88C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B4F001-5992-1F4C-9E43-9E740D333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C4845-3E16-A74F-B6DF-4E894D9628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79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82" r:id="rId3"/>
    <p:sldLayoutId id="2147483650" r:id="rId4"/>
    <p:sldLayoutId id="2147483688" r:id="rId5"/>
    <p:sldLayoutId id="2147483660" r:id="rId6"/>
    <p:sldLayoutId id="2147483690" r:id="rId7"/>
    <p:sldLayoutId id="2147483661" r:id="rId8"/>
    <p:sldLayoutId id="2147483689" r:id="rId9"/>
    <p:sldLayoutId id="2147483663" r:id="rId10"/>
    <p:sldLayoutId id="2147483664" r:id="rId11"/>
    <p:sldLayoutId id="2147483665" r:id="rId12"/>
    <p:sldLayoutId id="2147483666" r:id="rId13"/>
    <p:sldLayoutId id="2147483691" r:id="rId14"/>
    <p:sldLayoutId id="2147483671" r:id="rId15"/>
    <p:sldLayoutId id="2147483652" r:id="rId16"/>
    <p:sldLayoutId id="2147483668" r:id="rId17"/>
    <p:sldLayoutId id="2147483681" r:id="rId18"/>
    <p:sldLayoutId id="2147483669" r:id="rId19"/>
    <p:sldLayoutId id="2147483686" r:id="rId20"/>
    <p:sldLayoutId id="2147483685" r:id="rId21"/>
    <p:sldLayoutId id="2147483667" r:id="rId22"/>
    <p:sldLayoutId id="2147483684" r:id="rId23"/>
    <p:sldLayoutId id="2147483683" r:id="rId24"/>
    <p:sldLayoutId id="2147483676" r:id="rId25"/>
    <p:sldLayoutId id="214748371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2" y="6168376"/>
            <a:ext cx="3860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ctr">
              <a:defRPr sz="900" b="0" i="0">
                <a:solidFill>
                  <a:srgbClr val="542B84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335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hf hdr="0" dt="0"/>
  <p:txStyles>
    <p:titleStyle>
      <a:lvl1pPr algn="ctr" defTabSz="516917" rtl="0" eaLnBrk="1" latinLnBrk="0" hangingPunct="1">
        <a:spcBef>
          <a:spcPct val="0"/>
        </a:spcBef>
        <a:buNone/>
        <a:defRPr sz="5025" kern="1200">
          <a:solidFill>
            <a:schemeClr val="tx1"/>
          </a:solidFill>
          <a:latin typeface="Raleway Medium"/>
          <a:ea typeface="+mj-ea"/>
          <a:cs typeface="+mj-cs"/>
        </a:defRPr>
      </a:lvl1pPr>
    </p:titleStyle>
    <p:bodyStyle>
      <a:lvl1pPr marL="387687" indent="-387687" algn="l" defTabSz="516917" rtl="0" eaLnBrk="1" latinLnBrk="0" hangingPunct="1">
        <a:spcBef>
          <a:spcPct val="20000"/>
        </a:spcBef>
        <a:buFont typeface="Arial"/>
        <a:buChar char="•"/>
        <a:defRPr sz="3675" kern="1200">
          <a:solidFill>
            <a:schemeClr val="tx1"/>
          </a:solidFill>
          <a:latin typeface="Raleway Medium"/>
          <a:ea typeface="+mn-ea"/>
          <a:cs typeface="+mn-cs"/>
        </a:defRPr>
      </a:lvl1pPr>
      <a:lvl2pPr marL="839987" indent="-323072" algn="l" defTabSz="516917" rtl="0" eaLnBrk="1" latinLnBrk="0" hangingPunct="1">
        <a:spcBef>
          <a:spcPct val="20000"/>
        </a:spcBef>
        <a:buFont typeface="Arial"/>
        <a:buChar char="–"/>
        <a:defRPr sz="3150" kern="1200">
          <a:solidFill>
            <a:schemeClr val="tx1"/>
          </a:solidFill>
          <a:latin typeface="Raleway Medium"/>
          <a:ea typeface="+mn-ea"/>
          <a:cs typeface="+mn-cs"/>
        </a:defRPr>
      </a:lvl2pPr>
      <a:lvl3pPr marL="1292291" indent="-258458" algn="l" defTabSz="516917" rtl="0" eaLnBrk="1" latinLnBrk="0" hangingPunct="1">
        <a:spcBef>
          <a:spcPct val="20000"/>
        </a:spcBef>
        <a:buFont typeface="Arial"/>
        <a:buChar char="•"/>
        <a:defRPr sz="2625" kern="1200">
          <a:solidFill>
            <a:schemeClr val="tx1"/>
          </a:solidFill>
          <a:latin typeface="Raleway Medium"/>
          <a:ea typeface="+mn-ea"/>
          <a:cs typeface="+mn-cs"/>
        </a:defRPr>
      </a:lvl3pPr>
      <a:lvl4pPr marL="1809206" indent="-258458" algn="l" defTabSz="516917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Raleway Medium"/>
          <a:ea typeface="+mn-ea"/>
          <a:cs typeface="+mn-cs"/>
        </a:defRPr>
      </a:lvl4pPr>
      <a:lvl5pPr marL="2326121" indent="-258458" algn="l" defTabSz="516917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Raleway Medium"/>
          <a:ea typeface="+mn-ea"/>
          <a:cs typeface="+mn-cs"/>
        </a:defRPr>
      </a:lvl5pPr>
      <a:lvl6pPr marL="2843036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359952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876869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393785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6917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3832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0749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67665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84578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01495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18410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5327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6666" y="6185452"/>
            <a:ext cx="2844800" cy="365125"/>
          </a:xfrm>
          <a:prstGeom prst="rect">
            <a:avLst/>
          </a:prstGeom>
        </p:spPr>
        <p:txBody>
          <a:bodyPr vert="horz" lIns="137844" tIns="68924" rIns="137844" bIns="68924" rtlCol="0" anchor="ctr"/>
          <a:lstStyle>
            <a:lvl1pPr algn="r"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fld id="{3A9C4481-461C-E545-A881-30035B5DBF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Espace réservé du pied de page 4"/>
          <p:cNvSpPr txBox="1">
            <a:spLocks/>
          </p:cNvSpPr>
          <p:nvPr userDrawn="1"/>
        </p:nvSpPr>
        <p:spPr>
          <a:xfrm>
            <a:off x="4289575" y="6282676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9222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9222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8443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7665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6886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6104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35326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24547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13769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dirty="0" err="1">
                <a:solidFill>
                  <a:schemeClr val="accent1"/>
                </a:solidFill>
              </a:rPr>
              <a:t>www.talentsdunumerique.com</a:t>
            </a:r>
            <a:endParaRPr lang="fr-FR" sz="1200" dirty="0">
              <a:solidFill>
                <a:schemeClr val="accent1"/>
              </a:solidFill>
            </a:endParaRP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-962922" y="181246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350" dirty="0"/>
          </a:p>
        </p:txBody>
      </p:sp>
      <p:sp>
        <p:nvSpPr>
          <p:cNvPr id="14" name="Espace réservé du titre 13"/>
          <p:cNvSpPr>
            <a:spLocks noGrp="1"/>
          </p:cNvSpPr>
          <p:nvPr>
            <p:ph type="title"/>
          </p:nvPr>
        </p:nvSpPr>
        <p:spPr>
          <a:xfrm>
            <a:off x="609536" y="275035"/>
            <a:ext cx="10972929" cy="843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idx="1"/>
          </p:nvPr>
        </p:nvSpPr>
        <p:spPr>
          <a:xfrm>
            <a:off x="609536" y="1600200"/>
            <a:ext cx="10972929" cy="452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23071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hf hdr="0" dt="0"/>
  <p:txStyles>
    <p:titleStyle>
      <a:lvl1pPr algn="l" defTabSz="516917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Avenir Black"/>
          <a:ea typeface="+mj-ea"/>
          <a:cs typeface="Avenir Black"/>
        </a:defRPr>
      </a:lvl1pPr>
    </p:titleStyle>
    <p:bodyStyle>
      <a:lvl1pPr marL="387687" indent="-387687" algn="l" defTabSz="516917" rtl="0" eaLnBrk="1" latinLnBrk="0" hangingPunct="1">
        <a:spcBef>
          <a:spcPct val="20000"/>
        </a:spcBef>
        <a:buClr>
          <a:schemeClr val="accent2"/>
        </a:buClr>
        <a:buSzPct val="120000"/>
        <a:buFont typeface="Arial"/>
        <a:buChar char="•"/>
        <a:defRPr sz="1200" kern="1200">
          <a:solidFill>
            <a:schemeClr val="accent6"/>
          </a:solidFill>
          <a:latin typeface="Arial"/>
          <a:ea typeface="+mn-ea"/>
          <a:cs typeface="Arial"/>
        </a:defRPr>
      </a:lvl1pPr>
      <a:lvl2pPr marL="839987" indent="-323072" algn="l" defTabSz="516917" rtl="0" eaLnBrk="1" latinLnBrk="0" hangingPunct="1">
        <a:spcBef>
          <a:spcPct val="20000"/>
        </a:spcBef>
        <a:buClr>
          <a:schemeClr val="accent1"/>
        </a:buClr>
        <a:buSzPct val="120000"/>
        <a:buFont typeface="Arial"/>
        <a:buChar char="•"/>
        <a:defRPr sz="1200" kern="1200">
          <a:solidFill>
            <a:schemeClr val="accent6"/>
          </a:solidFill>
          <a:latin typeface="Arial"/>
          <a:ea typeface="+mn-ea"/>
          <a:cs typeface="Arial"/>
        </a:defRPr>
      </a:lvl2pPr>
      <a:lvl3pPr marL="1292291" indent="-258458" algn="l" defTabSz="516917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1200" kern="1200">
          <a:solidFill>
            <a:schemeClr val="accent6"/>
          </a:solidFill>
          <a:latin typeface="Arial"/>
          <a:ea typeface="+mn-ea"/>
          <a:cs typeface="Arial"/>
        </a:defRPr>
      </a:lvl3pPr>
      <a:lvl4pPr marL="1809206" indent="-258458" algn="l" defTabSz="516917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/>
          <a:ea typeface="+mn-ea"/>
          <a:cs typeface="Arial"/>
        </a:defRPr>
      </a:lvl4pPr>
      <a:lvl5pPr marL="2067662" indent="0" algn="l" defTabSz="516917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accent6"/>
          </a:solidFill>
          <a:latin typeface="Arial"/>
          <a:ea typeface="+mn-ea"/>
          <a:cs typeface="Arial"/>
        </a:defRPr>
      </a:lvl5pPr>
      <a:lvl6pPr marL="2843036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359952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876869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393785" indent="-258458" algn="l" defTabSz="51691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6917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33832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50749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67665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84578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01495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18410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5327" algn="l" defTabSz="51691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youtube.com/watch?v=VgQ6pdSBDcM&amp;t=44s.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6917"/>
            <a:r>
              <a:rPr lang="de-DE">
                <a:solidFill>
                  <a:srgbClr val="FFFFFF"/>
                </a:solidFill>
              </a:rPr>
              <a:t>www.talentsdunumerique.com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19074882-7E0D-E343-B8A1-F30008272E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15275" y="2671763"/>
            <a:ext cx="2047875" cy="2047875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3BDB5695-5399-6942-8E03-8D501EB018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60000"/>
          </a:blip>
          <a:srcRect t="13165" b="13165"/>
          <a:stretch>
            <a:fillRect/>
          </a:stretch>
        </p:blipFill>
        <p:spPr>
          <a:xfrm>
            <a:off x="471099" y="2195512"/>
            <a:ext cx="11233423" cy="4662488"/>
          </a:xfrm>
          <a:solidFill>
            <a:schemeClr val="bg1">
              <a:lumMod val="85000"/>
              <a:alpha val="62000"/>
            </a:schemeClr>
          </a:solidFill>
          <a:effectLst>
            <a:glow>
              <a:schemeClr val="accent1">
                <a:alpha val="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</p:pic>
      <p:sp>
        <p:nvSpPr>
          <p:cNvPr id="13" name="Espace réservé du pied de page 2">
            <a:extLst>
              <a:ext uri="{FF2B5EF4-FFF2-40B4-BE49-F238E27FC236}">
                <a16:creationId xmlns:a16="http://schemas.microsoft.com/office/drawing/2014/main" id="{10627732-1B3D-4241-9E4C-5C8B9BF1E209}"/>
              </a:ext>
            </a:extLst>
          </p:cNvPr>
          <p:cNvSpPr txBox="1">
            <a:spLocks/>
          </p:cNvSpPr>
          <p:nvPr/>
        </p:nvSpPr>
        <p:spPr>
          <a:xfrm>
            <a:off x="7714463" y="5908241"/>
            <a:ext cx="3311082" cy="524090"/>
          </a:xfrm>
          <a:prstGeom prst="rect">
            <a:avLst/>
          </a:prstGeom>
          <a:solidFill>
            <a:schemeClr val="bg2"/>
          </a:solidFill>
          <a:effectLst>
            <a:softEdge rad="31750"/>
          </a:effectLst>
        </p:spPr>
        <p:txBody>
          <a:bodyPr vert="horz" lIns="103383" tIns="51693" rIns="103383" bIns="51693" rtlCol="0" anchor="ctr"/>
          <a:lstStyle>
            <a:defPPr>
              <a:defRPr lang="fr-FR"/>
            </a:defPPr>
            <a:lvl1pPr marL="0" algn="ctr" defTabSz="689222" rtl="0" eaLnBrk="1" latinLnBrk="0" hangingPunct="1"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689222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8443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7665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6886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6104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35326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24547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13769" algn="l" defTabSz="689222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6917"/>
            <a:r>
              <a:rPr lang="de-DE" sz="1200" dirty="0">
                <a:solidFill>
                  <a:srgbClr val="000000"/>
                </a:solidFill>
              </a:rPr>
              <a:t> #</a:t>
            </a:r>
            <a:r>
              <a:rPr lang="de-DE" sz="1200" dirty="0" err="1">
                <a:solidFill>
                  <a:srgbClr val="000000"/>
                </a:solidFill>
              </a:rPr>
              <a:t>talentsdunum</a:t>
            </a:r>
            <a:endParaRPr lang="de-DE" sz="1200" dirty="0">
              <a:solidFill>
                <a:srgbClr val="000000"/>
              </a:solidFill>
            </a:endParaRPr>
          </a:p>
          <a:p>
            <a:pPr defTabSz="516917"/>
            <a:r>
              <a:rPr lang="de-DE" sz="1200" dirty="0">
                <a:solidFill>
                  <a:srgbClr val="000000"/>
                </a:solidFill>
              </a:rPr>
              <a:t>@</a:t>
            </a:r>
            <a:r>
              <a:rPr lang="de-DE" sz="1200" dirty="0" err="1">
                <a:solidFill>
                  <a:srgbClr val="000000"/>
                </a:solidFill>
              </a:rPr>
              <a:t>talentsdunum</a:t>
            </a:r>
            <a:endParaRPr lang="fr-FR" sz="1200" dirty="0">
              <a:solidFill>
                <a:srgbClr val="000000"/>
              </a:solidFill>
            </a:endParaRP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6D1E4897-F8C2-394A-A773-430BC057B59C}"/>
              </a:ext>
            </a:extLst>
          </p:cNvPr>
          <p:cNvSpPr txBox="1">
            <a:spLocks/>
          </p:cNvSpPr>
          <p:nvPr/>
        </p:nvSpPr>
        <p:spPr>
          <a:xfrm>
            <a:off x="471099" y="2671976"/>
            <a:ext cx="11233423" cy="2047364"/>
          </a:xfrm>
          <a:prstGeom prst="rect">
            <a:avLst/>
          </a:prstGeom>
        </p:spPr>
        <p:txBody>
          <a:bodyPr/>
          <a:lstStyle>
            <a:lvl1pPr marL="0" indent="0" algn="r" defTabSz="689222" rtl="0" eaLnBrk="1" latinLnBrk="0" hangingPunct="1">
              <a:lnSpc>
                <a:spcPct val="70000"/>
              </a:lnSpc>
              <a:spcBef>
                <a:spcPct val="20000"/>
              </a:spcBef>
              <a:buFont typeface="Arial"/>
              <a:buNone/>
              <a:defRPr sz="5400" b="0" i="0" kern="1200" cap="all">
                <a:solidFill>
                  <a:srgbClr val="FFFFFF"/>
                </a:solidFill>
                <a:latin typeface="Avenir Black"/>
                <a:ea typeface="+mn-ea"/>
                <a:cs typeface="Avenir Black"/>
              </a:defRPr>
            </a:lvl1pPr>
            <a:lvl2pPr marL="0" indent="0" algn="r" defTabSz="689222" rtl="0" eaLnBrk="1" latinLnBrk="0" hangingPunct="1">
              <a:lnSpc>
                <a:spcPct val="70000"/>
              </a:lnSpc>
              <a:spcBef>
                <a:spcPct val="20000"/>
              </a:spcBef>
              <a:buFont typeface="Arial"/>
              <a:buNone/>
              <a:defRPr sz="4400" b="0" i="0" kern="1200">
                <a:solidFill>
                  <a:srgbClr val="FFFFFF"/>
                </a:solidFill>
                <a:latin typeface="Raleway Medium"/>
                <a:ea typeface="+mn-ea"/>
                <a:cs typeface="Raleway Medium"/>
              </a:defRPr>
            </a:lvl2pPr>
            <a:lvl3pPr marL="1723054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Raleway Medium"/>
                <a:ea typeface="+mn-ea"/>
                <a:cs typeface="+mn-cs"/>
              </a:defRPr>
            </a:lvl3pPr>
            <a:lvl4pPr marL="2412275" indent="-344611" algn="l" defTabSz="689222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Raleway Medium"/>
                <a:ea typeface="+mn-ea"/>
                <a:cs typeface="+mn-cs"/>
              </a:defRPr>
            </a:lvl4pPr>
            <a:lvl5pPr marL="3101494" indent="-344611" algn="l" defTabSz="689222" rtl="0" eaLnBrk="1" latinLnBrk="0" hangingPunct="1">
              <a:spcBef>
                <a:spcPct val="20000"/>
              </a:spcBef>
              <a:buFont typeface="Arial"/>
              <a:buChar char="»"/>
              <a:defRPr sz="2800" kern="1200">
                <a:solidFill>
                  <a:schemeClr val="tx1"/>
                </a:solidFill>
                <a:latin typeface="Raleway Medium"/>
                <a:ea typeface="+mn-ea"/>
                <a:cs typeface="+mn-cs"/>
              </a:defRPr>
            </a:lvl5pPr>
            <a:lvl6pPr marL="3790715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79936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9158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8380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6917"/>
            <a:r>
              <a:rPr lang="fr-FR" sz="4050" dirty="0" err="1"/>
              <a:t>CHOIsir</a:t>
            </a:r>
            <a:r>
              <a:rPr lang="fr-FR" sz="4050" dirty="0"/>
              <a:t> l’enseignement de spécialité </a:t>
            </a:r>
            <a:r>
              <a:rPr lang="fr-FR" sz="4050" dirty="0" err="1"/>
              <a:t>Numerique</a:t>
            </a:r>
            <a:r>
              <a:rPr lang="fr-FR" sz="4050" dirty="0"/>
              <a:t> </a:t>
            </a:r>
          </a:p>
          <a:p>
            <a:pPr defTabSz="516917"/>
            <a:r>
              <a:rPr lang="fr-FR" sz="4050" dirty="0"/>
              <a:t>et </a:t>
            </a:r>
          </a:p>
          <a:p>
            <a:pPr defTabSz="516917"/>
            <a:r>
              <a:rPr lang="fr-FR" sz="4050" dirty="0"/>
              <a:t>sciences informatiques</a:t>
            </a:r>
          </a:p>
          <a:p>
            <a:pPr defTabSz="516917"/>
            <a:endParaRPr lang="fr-FR" sz="4050" dirty="0"/>
          </a:p>
          <a:p>
            <a:pPr defTabSz="516917"/>
            <a:r>
              <a:rPr lang="fr-FR" sz="4050" dirty="0"/>
              <a:t>07.06.2022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174B908-575C-D848-857D-9ADB1CBD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924" y="5976116"/>
            <a:ext cx="438150" cy="4381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0D838A1-E25D-5947-BDAD-B3376ECC34C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36" y="144020"/>
            <a:ext cx="3282292" cy="18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A07E5A-3FDE-B546-B3AF-C13EDF063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516917">
              <a:defRPr/>
            </a:pPr>
            <a:fld id="{3A9C4481-461C-E545-A881-30035B5DBFC3}" type="slidenum">
              <a:rPr lang="fr-FR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516917">
                <a:defRPr/>
              </a:pPr>
              <a:t>2</a:t>
            </a:fld>
            <a:endParaRPr lang="fr-F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9" name="Espace réservé du contenu 4">
            <a:extLst>
              <a:ext uri="{FF2B5EF4-FFF2-40B4-BE49-F238E27FC236}">
                <a16:creationId xmlns:a16="http://schemas.microsoft.com/office/drawing/2014/main" id="{732E1A38-B19D-B548-9A7B-2EE0C3C6BF43}"/>
              </a:ext>
            </a:extLst>
          </p:cNvPr>
          <p:cNvSpPr txBox="1">
            <a:spLocks/>
          </p:cNvSpPr>
          <p:nvPr/>
        </p:nvSpPr>
        <p:spPr>
          <a:xfrm>
            <a:off x="980781" y="2097878"/>
            <a:ext cx="6144152" cy="1725617"/>
          </a:xfrm>
          <a:prstGeom prst="rect">
            <a:avLst/>
          </a:prstGeom>
        </p:spPr>
        <p:txBody>
          <a:bodyPr>
            <a:normAutofit/>
          </a:bodyPr>
          <a:lstStyle>
            <a:lvl1pPr marL="516916" indent="-516916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  <a:lvl2pPr marL="1119983" indent="-430762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2pPr>
            <a:lvl3pPr marL="1723054" indent="-344611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3pPr>
            <a:lvl4pPr marL="2412275" indent="-344611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4pPr>
            <a:lvl5pPr marL="2756883" indent="0" algn="l" defTabSz="689222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5pPr>
            <a:lvl6pPr marL="3790715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79936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9158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8380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A080D-0B35-452C-BD86-324F9C765FF0}"/>
              </a:ext>
            </a:extLst>
          </p:cNvPr>
          <p:cNvSpPr/>
          <p:nvPr/>
        </p:nvSpPr>
        <p:spPr>
          <a:xfrm>
            <a:off x="5270806" y="3012029"/>
            <a:ext cx="2665677" cy="1594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D7426-0305-444F-BD97-355F5B9988DB}"/>
              </a:ext>
            </a:extLst>
          </p:cNvPr>
          <p:cNvSpPr/>
          <p:nvPr/>
        </p:nvSpPr>
        <p:spPr>
          <a:xfrm>
            <a:off x="980781" y="1526400"/>
            <a:ext cx="1074505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3867150" algn="l"/>
              </a:tabLst>
            </a:pPr>
            <a:r>
              <a:rPr lang="fr-FR" sz="2000" b="1" u="sng" dirty="0">
                <a:solidFill>
                  <a:srgbClr val="7030A0"/>
                </a:solidFill>
                <a:ea typeface="Times New Roman" panose="02020603050405020304" pitchFamily="18" charset="0"/>
              </a:rPr>
              <a:t>Programme et intervenants</a:t>
            </a:r>
            <a:endParaRPr lang="fr-FR" sz="2000" b="1" dirty="0">
              <a:solidFill>
                <a:srgbClr val="7030A0"/>
              </a:solidFill>
              <a:ea typeface="Times New Roman" panose="02020603050405020304" pitchFamily="18" charset="0"/>
            </a:endParaRPr>
          </a:p>
          <a:p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Animation par Rémi Ferrand, Délégué général de Talents du numérique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Avec la participation de 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C00000"/>
                </a:solidFill>
              </a:rPr>
              <a:t>Nicolas </a:t>
            </a:r>
            <a:r>
              <a:rPr lang="fr-FR" b="1" dirty="0" err="1">
                <a:solidFill>
                  <a:srgbClr val="C00000"/>
                </a:solidFill>
              </a:rPr>
              <a:t>Glady</a:t>
            </a:r>
            <a:r>
              <a:rPr lang="fr-FR" b="1" dirty="0">
                <a:solidFill>
                  <a:srgbClr val="C00000"/>
                </a:solidFill>
              </a:rPr>
              <a:t>, Directeur, Telecom Paris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C00000"/>
                </a:solidFill>
              </a:rPr>
              <a:t>Christina Lopes, Etudiante, EPITA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C00000"/>
                </a:solidFill>
              </a:rPr>
              <a:t>Bruno </a:t>
            </a:r>
            <a:r>
              <a:rPr lang="fr-FR" b="1" dirty="0" err="1">
                <a:solidFill>
                  <a:srgbClr val="C00000"/>
                </a:solidFill>
              </a:rPr>
              <a:t>Mermet</a:t>
            </a:r>
            <a:r>
              <a:rPr lang="fr-FR" b="1" dirty="0">
                <a:solidFill>
                  <a:srgbClr val="C00000"/>
                </a:solidFill>
              </a:rPr>
              <a:t>, Enseignant, Université du Havre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C00000"/>
                </a:solidFill>
              </a:rPr>
              <a:t>Emmanuel Peter, Directeur des programmes experts, EFREI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C00000"/>
                </a:solidFill>
              </a:rPr>
              <a:t>Nathalie </a:t>
            </a:r>
            <a:r>
              <a:rPr lang="fr-FR" b="1" dirty="0" err="1">
                <a:solidFill>
                  <a:srgbClr val="C00000"/>
                </a:solidFill>
              </a:rPr>
              <a:t>Weibel</a:t>
            </a:r>
            <a:r>
              <a:rPr lang="fr-FR" b="1" dirty="0">
                <a:solidFill>
                  <a:srgbClr val="C00000"/>
                </a:solidFill>
              </a:rPr>
              <a:t>, Professeur de NSI, Académie de Normandie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2CA1A2-F9C4-3048-8AFB-BFA86F830F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65" y="5970495"/>
            <a:ext cx="1503317" cy="7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7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CE7A31E2-0A0A-0440-8D95-5BE58D25679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CC2CA5-526F-4A40-9CCE-534EFCEC3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516917">
              <a:defRPr/>
            </a:pPr>
            <a:fld id="{3A9C4481-461C-E545-A881-30035B5DBFC3}" type="slidenum">
              <a:rPr lang="fr-FR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516917">
                <a:defRPr/>
              </a:pPr>
              <a:t>3</a:t>
            </a:fld>
            <a:endParaRPr lang="fr-F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E74830C9-41BD-C747-8565-8EB997CCC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98" y="238800"/>
            <a:ext cx="10116741" cy="843884"/>
          </a:xfrm>
        </p:spPr>
        <p:txBody>
          <a:bodyPr>
            <a:normAutofit fontScale="90000"/>
          </a:bodyPr>
          <a:lstStyle/>
          <a:p>
            <a:r>
              <a:rPr lang="fr-FR" sz="3000" b="1" dirty="0"/>
              <a:t>Le numérique bouleverse tous les secteurs, tous les métiers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D45F53-C07E-924C-A64D-FC3B4E5129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9188" y="1967123"/>
            <a:ext cx="5217068" cy="4690752"/>
          </a:xfrm>
        </p:spPr>
        <p:txBody>
          <a:bodyPr>
            <a:normAutofit/>
          </a:bodyPr>
          <a:lstStyle/>
          <a:p>
            <a:endParaRPr lang="fr-FR" sz="1350" dirty="0"/>
          </a:p>
          <a:p>
            <a:pPr algn="just"/>
            <a:r>
              <a:rPr lang="fr-FR" sz="1500" dirty="0"/>
              <a:t>Au cœur de toutes les activités professionnelles,</a:t>
            </a:r>
          </a:p>
          <a:p>
            <a:pPr algn="just"/>
            <a:endParaRPr lang="fr-FR" sz="1500" dirty="0"/>
          </a:p>
          <a:p>
            <a:pPr algn="just"/>
            <a:r>
              <a:rPr lang="fr-FR" sz="1500" dirty="0"/>
              <a:t>Tous les métiers sont impactés, tous secteurs confondus</a:t>
            </a:r>
          </a:p>
          <a:p>
            <a:pPr algn="just"/>
            <a:endParaRPr lang="fr-FR" sz="1500" dirty="0"/>
          </a:p>
          <a:p>
            <a:pPr algn="just"/>
            <a:r>
              <a:rPr lang="fr-FR" sz="1500" dirty="0"/>
              <a:t>De nouvelles compétences</a:t>
            </a:r>
          </a:p>
          <a:p>
            <a:pPr marL="0" indent="0" algn="just">
              <a:buNone/>
            </a:pPr>
            <a:endParaRPr lang="fr-FR" sz="1500" dirty="0"/>
          </a:p>
          <a:p>
            <a:pPr algn="just"/>
            <a:r>
              <a:rPr lang="fr-FR" sz="1500" dirty="0"/>
              <a:t>Bonne nouvelle, dans cet univers numérisé, l’élément capital reste toujours l’homme et ses compétences !</a:t>
            </a:r>
          </a:p>
          <a:p>
            <a:pPr marL="0" indent="0">
              <a:buNone/>
            </a:pPr>
            <a:endParaRPr lang="fr-FR" sz="1350" dirty="0"/>
          </a:p>
          <a:p>
            <a:endParaRPr lang="fr-FR" sz="1350" dirty="0"/>
          </a:p>
          <a:p>
            <a:endParaRPr lang="fr-FR" sz="135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FF3682B-7505-0A4A-8719-CACCD7038AB7}"/>
              </a:ext>
            </a:extLst>
          </p:cNvPr>
          <p:cNvGrpSpPr/>
          <p:nvPr/>
        </p:nvGrpSpPr>
        <p:grpSpPr>
          <a:xfrm>
            <a:off x="436854" y="1222772"/>
            <a:ext cx="5709285" cy="5666423"/>
            <a:chOff x="1539559" y="0"/>
            <a:chExt cx="7612883" cy="7560000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8E48056C-67CA-4B4D-9DA2-569E2643F852}"/>
                </a:ext>
              </a:extLst>
            </p:cNvPr>
            <p:cNvGrpSpPr/>
            <p:nvPr/>
          </p:nvGrpSpPr>
          <p:grpSpPr>
            <a:xfrm>
              <a:off x="1539559" y="0"/>
              <a:ext cx="7612883" cy="7560000"/>
              <a:chOff x="0" y="38800"/>
              <a:chExt cx="7728300" cy="87852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BF9F51-B752-D843-A8ED-A0E1100976FB}"/>
                  </a:ext>
                </a:extLst>
              </p:cNvPr>
              <p:cNvSpPr/>
              <p:nvPr/>
            </p:nvSpPr>
            <p:spPr>
              <a:xfrm>
                <a:off x="0" y="38800"/>
                <a:ext cx="7728300" cy="87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516917">
                  <a:defRPr/>
                </a:pPr>
                <a:r>
                  <a:rPr lang="fr-FR" sz="90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 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81B45F-E129-6143-AFB2-9BD63073C795}"/>
                  </a:ext>
                </a:extLst>
              </p:cNvPr>
              <p:cNvSpPr/>
              <p:nvPr/>
            </p:nvSpPr>
            <p:spPr>
              <a:xfrm>
                <a:off x="0" y="38800"/>
                <a:ext cx="7728300" cy="7063779"/>
              </a:xfrm>
              <a:prstGeom prst="rect">
                <a:avLst/>
              </a:pr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516917">
                  <a:defRPr/>
                </a:pPr>
                <a:r>
                  <a:rPr lang="fr-FR" sz="9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 </a:t>
                </a:r>
              </a:p>
            </p:txBody>
          </p:sp>
          <p:pic>
            <p:nvPicPr>
              <p:cNvPr id="12" name="Shape 5">
                <a:hlinkClick r:id="rId3"/>
                <a:extLst>
                  <a:ext uri="{FF2B5EF4-FFF2-40B4-BE49-F238E27FC236}">
                    <a16:creationId xmlns:a16="http://schemas.microsoft.com/office/drawing/2014/main" id="{626B2A8B-10AC-8547-AE9C-C8A36E6B6041}"/>
                  </a:ext>
                </a:extLst>
              </p:cNvPr>
              <p:cNvPicPr preferRelativeResize="0"/>
              <p:nvPr/>
            </p:nvPicPr>
            <p:blipFill rotWithShape="1">
              <a:blip r:embed="rId4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6346"/>
              <a:stretch/>
            </p:blipFill>
            <p:spPr>
              <a:xfrm>
                <a:off x="2610927" y="38800"/>
                <a:ext cx="5077350" cy="70637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Shape 7">
                <a:extLst>
                  <a:ext uri="{FF2B5EF4-FFF2-40B4-BE49-F238E27FC236}">
                    <a16:creationId xmlns:a16="http://schemas.microsoft.com/office/drawing/2014/main" id="{4D768B84-27F6-9242-8EE0-C56791CE8D75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607573" y="3558700"/>
                <a:ext cx="3815500" cy="2064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280FF7-F977-D24C-805A-BC7DC02D7D0A}"/>
                  </a:ext>
                </a:extLst>
              </p:cNvPr>
              <p:cNvSpPr/>
              <p:nvPr/>
            </p:nvSpPr>
            <p:spPr>
              <a:xfrm>
                <a:off x="923035" y="4296518"/>
                <a:ext cx="3163114" cy="10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 defTabSz="516917">
                  <a:defRPr/>
                </a:pPr>
                <a:r>
                  <a:rPr lang="fr-FR" sz="1500" b="1" dirty="0">
                    <a:solidFill>
                      <a:srgbClr val="351C75"/>
                    </a:solidFill>
                    <a:latin typeface="Arial" panose="020B0604020202020204" pitchFamily="34" charset="0"/>
                    <a:ea typeface="Calibri" panose="020F0502020204030204" pitchFamily="34" charset="0"/>
                  </a:rPr>
                  <a:t>Une transformation numérique globale !</a:t>
                </a:r>
                <a:endParaRPr lang="fr-FR" sz="9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defTabSz="516917">
                  <a:defRPr/>
                </a:pPr>
                <a:r>
                  <a:rPr lang="fr-FR" sz="9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 </a:t>
                </a:r>
              </a:p>
            </p:txBody>
          </p:sp>
          <p:pic>
            <p:nvPicPr>
              <p:cNvPr id="18" name="Shape 12">
                <a:extLst>
                  <a:ext uri="{FF2B5EF4-FFF2-40B4-BE49-F238E27FC236}">
                    <a16:creationId xmlns:a16="http://schemas.microsoft.com/office/drawing/2014/main" id="{7337C727-C024-9C4E-8E83-2EE87CA86428}"/>
                  </a:ext>
                </a:extLst>
              </p:cNvPr>
              <p:cNvPicPr preferRelativeResize="0"/>
              <p:nvPr/>
            </p:nvPicPr>
            <p:blipFill rotWithShape="1"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49603" y="733100"/>
                <a:ext cx="130435" cy="129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Shape 13">
                <a:extLst>
                  <a:ext uri="{FF2B5EF4-FFF2-40B4-BE49-F238E27FC236}">
                    <a16:creationId xmlns:a16="http://schemas.microsoft.com/office/drawing/2014/main" id="{3C322689-0B22-C446-B556-EA5BF9F86EA6}"/>
                  </a:ext>
                </a:extLst>
              </p:cNvPr>
              <p:cNvPicPr preferRelativeResize="0"/>
              <p:nvPr/>
            </p:nvPicPr>
            <p:blipFill rotWithShape="1"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05572" y="678509"/>
                <a:ext cx="240028" cy="2391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Shape 14">
                <a:extLst>
                  <a:ext uri="{FF2B5EF4-FFF2-40B4-BE49-F238E27FC236}">
                    <a16:creationId xmlns:a16="http://schemas.microsoft.com/office/drawing/2014/main" id="{DD933A6B-2B08-BE41-8EB4-BEB2DDC2EA6F}"/>
                  </a:ext>
                </a:extLst>
              </p:cNvPr>
              <p:cNvPicPr preferRelativeResize="0"/>
              <p:nvPr/>
            </p:nvPicPr>
            <p:blipFill rotWithShape="1">
              <a:blip r:embed="rId8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94797" y="1123093"/>
                <a:ext cx="240028" cy="2391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4940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31CEA905-FB3D-CD4F-9981-7C6ECC9E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28" y="1870"/>
            <a:ext cx="10116741" cy="843884"/>
          </a:xfrm>
        </p:spPr>
        <p:txBody>
          <a:bodyPr/>
          <a:lstStyle/>
          <a:p>
            <a:r>
              <a:rPr lang="fr-FR" b="1" dirty="0"/>
              <a:t>Les chiffres clefs du secteur du numérique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EC7B087-1778-EB42-9F36-45758C1DBDF9}"/>
              </a:ext>
            </a:extLst>
          </p:cNvPr>
          <p:cNvGrpSpPr/>
          <p:nvPr/>
        </p:nvGrpSpPr>
        <p:grpSpPr>
          <a:xfrm>
            <a:off x="986810" y="4367840"/>
            <a:ext cx="10218382" cy="1744686"/>
            <a:chOff x="906577" y="4745468"/>
            <a:chExt cx="11083172" cy="1892340"/>
          </a:xfrm>
        </p:grpSpPr>
        <p:graphicFrame>
          <p:nvGraphicFramePr>
            <p:cNvPr id="29" name="Graphique 28">
              <a:extLst>
                <a:ext uri="{FF2B5EF4-FFF2-40B4-BE49-F238E27FC236}">
                  <a16:creationId xmlns:a16="http://schemas.microsoft.com/office/drawing/2014/main" id="{77D783B5-F3B9-C54B-BDAA-8191B02A2F09}"/>
                </a:ext>
              </a:extLst>
            </p:cNvPr>
            <p:cNvGraphicFramePr/>
            <p:nvPr>
              <p:extLst/>
            </p:nvPr>
          </p:nvGraphicFramePr>
          <p:xfrm>
            <a:off x="906577" y="4745468"/>
            <a:ext cx="1670945" cy="18716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6C41C8A-6B7F-404C-9D12-D7D31832BF58}"/>
                </a:ext>
              </a:extLst>
            </p:cNvPr>
            <p:cNvSpPr txBox="1"/>
            <p:nvPr/>
          </p:nvSpPr>
          <p:spPr>
            <a:xfrm>
              <a:off x="1018479" y="5323413"/>
              <a:ext cx="1286786" cy="74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21527"/>
              <a:r>
                <a:rPr lang="fr-FR" sz="2213" b="1" dirty="0">
                  <a:solidFill>
                    <a:prstClr val="black"/>
                  </a:solidFill>
                  <a:latin typeface="Calibri" panose="020F0502020204030204"/>
                </a:rPr>
                <a:t>80%</a:t>
              </a:r>
            </a:p>
            <a:p>
              <a:pPr algn="ctr" defTabSz="421527"/>
              <a:r>
                <a:rPr lang="fr-FR" sz="1660" b="1" dirty="0">
                  <a:solidFill>
                    <a:prstClr val="black"/>
                  </a:solidFill>
                  <a:latin typeface="Calibri" panose="020F0502020204030204"/>
                </a:rPr>
                <a:t>de cadres</a:t>
              </a:r>
            </a:p>
          </p:txBody>
        </p:sp>
        <p:graphicFrame>
          <p:nvGraphicFramePr>
            <p:cNvPr id="31" name="Graphique 30">
              <a:extLst>
                <a:ext uri="{FF2B5EF4-FFF2-40B4-BE49-F238E27FC236}">
                  <a16:creationId xmlns:a16="http://schemas.microsoft.com/office/drawing/2014/main" id="{C3A12889-C0D8-2B4E-9C64-35B5A74315C8}"/>
                </a:ext>
              </a:extLst>
            </p:cNvPr>
            <p:cNvGraphicFramePr/>
            <p:nvPr>
              <p:extLst/>
            </p:nvPr>
          </p:nvGraphicFramePr>
          <p:xfrm>
            <a:off x="3199672" y="4745468"/>
            <a:ext cx="1670945" cy="18716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0D5990A6-B2A9-6E4C-8F60-891D2AE8512D}"/>
                </a:ext>
              </a:extLst>
            </p:cNvPr>
            <p:cNvSpPr txBox="1"/>
            <p:nvPr/>
          </p:nvSpPr>
          <p:spPr>
            <a:xfrm>
              <a:off x="3366643" y="5295132"/>
              <a:ext cx="1127026" cy="838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21527"/>
              <a:r>
                <a:rPr lang="fr-FR" sz="2213" b="1" dirty="0">
                  <a:solidFill>
                    <a:prstClr val="black"/>
                  </a:solidFill>
                  <a:latin typeface="Calibri" panose="020F0502020204030204"/>
                </a:rPr>
                <a:t>93%</a:t>
              </a:r>
            </a:p>
            <a:p>
              <a:pPr algn="ctr" defTabSz="421527"/>
              <a:r>
                <a:rPr lang="fr-FR" sz="2100" b="1" dirty="0">
                  <a:solidFill>
                    <a:prstClr val="black"/>
                  </a:solidFill>
                  <a:latin typeface="Calibri" panose="020F0502020204030204"/>
                </a:rPr>
                <a:t>de</a:t>
              </a:r>
              <a:r>
                <a:rPr lang="fr-FR" sz="2213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fr-FR" b="1" dirty="0">
                  <a:solidFill>
                    <a:prstClr val="black"/>
                  </a:solidFill>
                  <a:latin typeface="Calibri" panose="020F0502020204030204"/>
                </a:rPr>
                <a:t>CDI</a:t>
              </a:r>
              <a:endParaRPr lang="fr-FR" sz="2213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aphicFrame>
          <p:nvGraphicFramePr>
            <p:cNvPr id="33" name="Graphique 32">
              <a:extLst>
                <a:ext uri="{FF2B5EF4-FFF2-40B4-BE49-F238E27FC236}">
                  <a16:creationId xmlns:a16="http://schemas.microsoft.com/office/drawing/2014/main" id="{E5427B2D-A7EC-664F-A78C-B801C8A58F22}"/>
                </a:ext>
              </a:extLst>
            </p:cNvPr>
            <p:cNvGraphicFramePr/>
            <p:nvPr>
              <p:extLst/>
            </p:nvPr>
          </p:nvGraphicFramePr>
          <p:xfrm>
            <a:off x="5659739" y="4766151"/>
            <a:ext cx="1670945" cy="18716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4EEFB0B2-C708-DB4A-9EC9-63B39C66890F}"/>
                </a:ext>
              </a:extLst>
            </p:cNvPr>
            <p:cNvSpPr txBox="1"/>
            <p:nvPr/>
          </p:nvSpPr>
          <p:spPr>
            <a:xfrm>
              <a:off x="5565642" y="5240314"/>
              <a:ext cx="1740385" cy="10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21527"/>
              <a:r>
                <a:rPr lang="fr-FR" sz="2213" b="1" dirty="0">
                  <a:solidFill>
                    <a:prstClr val="black"/>
                  </a:solidFill>
                  <a:latin typeface="Calibri" panose="020F0502020204030204"/>
                </a:rPr>
                <a:t>4% </a:t>
              </a:r>
            </a:p>
            <a:p>
              <a:pPr algn="ctr" defTabSz="421527"/>
              <a:r>
                <a:rPr lang="fr-FR" sz="1660" b="1" dirty="0">
                  <a:solidFill>
                    <a:prstClr val="black"/>
                  </a:solidFill>
                  <a:latin typeface="Calibri" panose="020F0502020204030204"/>
                </a:rPr>
                <a:t>de contrats pro et alternants</a:t>
              </a:r>
            </a:p>
          </p:txBody>
        </p:sp>
        <p:graphicFrame>
          <p:nvGraphicFramePr>
            <p:cNvPr id="35" name="Graphique 34">
              <a:extLst>
                <a:ext uri="{FF2B5EF4-FFF2-40B4-BE49-F238E27FC236}">
                  <a16:creationId xmlns:a16="http://schemas.microsoft.com/office/drawing/2014/main" id="{1C52C040-6C63-0E4B-97B1-A0160DFA7A35}"/>
                </a:ext>
              </a:extLst>
            </p:cNvPr>
            <p:cNvGraphicFramePr/>
            <p:nvPr>
              <p:extLst/>
            </p:nvPr>
          </p:nvGraphicFramePr>
          <p:xfrm>
            <a:off x="8025710" y="4745469"/>
            <a:ext cx="1670945" cy="18716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F4B6B95B-2D31-AE4D-B0F5-D9C2BF9A8E69}"/>
                </a:ext>
              </a:extLst>
            </p:cNvPr>
            <p:cNvSpPr txBox="1"/>
            <p:nvPr/>
          </p:nvSpPr>
          <p:spPr>
            <a:xfrm>
              <a:off x="8150767" y="5226535"/>
              <a:ext cx="1286786" cy="10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21527"/>
              <a:r>
                <a:rPr lang="fr-FR" sz="2213" b="1" dirty="0">
                  <a:solidFill>
                    <a:prstClr val="black"/>
                  </a:solidFill>
                  <a:latin typeface="Calibri" panose="020F0502020204030204"/>
                </a:rPr>
                <a:t>25%</a:t>
              </a:r>
            </a:p>
            <a:p>
              <a:pPr algn="ctr" defTabSz="421527"/>
              <a:r>
                <a:rPr lang="fr-FR" sz="1660" b="1" dirty="0">
                  <a:solidFill>
                    <a:prstClr val="black"/>
                  </a:solidFill>
                  <a:latin typeface="Calibri" panose="020F0502020204030204"/>
                </a:rPr>
                <a:t>de moins </a:t>
              </a:r>
              <a:br>
                <a:rPr lang="fr-FR" sz="166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fr-FR" sz="1660" b="1" dirty="0">
                  <a:solidFill>
                    <a:prstClr val="black"/>
                  </a:solidFill>
                  <a:latin typeface="Calibri" panose="020F0502020204030204"/>
                </a:rPr>
                <a:t>de 30 ans</a:t>
              </a:r>
            </a:p>
          </p:txBody>
        </p:sp>
        <p:graphicFrame>
          <p:nvGraphicFramePr>
            <p:cNvPr id="37" name="Graphique 36">
              <a:extLst>
                <a:ext uri="{FF2B5EF4-FFF2-40B4-BE49-F238E27FC236}">
                  <a16:creationId xmlns:a16="http://schemas.microsoft.com/office/drawing/2014/main" id="{69991E5E-66B0-B04E-8EC6-AE246D1BF941}"/>
                </a:ext>
              </a:extLst>
            </p:cNvPr>
            <p:cNvGraphicFramePr/>
            <p:nvPr>
              <p:extLst/>
            </p:nvPr>
          </p:nvGraphicFramePr>
          <p:xfrm>
            <a:off x="10318804" y="4766151"/>
            <a:ext cx="1670945" cy="18716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B6D7B006-9FFC-424D-A419-BF1A3C4D5953}"/>
                </a:ext>
              </a:extLst>
            </p:cNvPr>
            <p:cNvSpPr txBox="1"/>
            <p:nvPr/>
          </p:nvSpPr>
          <p:spPr>
            <a:xfrm>
              <a:off x="10434020" y="5380326"/>
              <a:ext cx="1286786" cy="74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21527"/>
              <a:r>
                <a:rPr lang="fr-FR" sz="2213" b="1" dirty="0">
                  <a:solidFill>
                    <a:prstClr val="black"/>
                  </a:solidFill>
                  <a:latin typeface="Calibri" panose="020F0502020204030204"/>
                </a:rPr>
                <a:t>28%</a:t>
              </a:r>
            </a:p>
            <a:p>
              <a:pPr algn="ctr" defTabSz="421527"/>
              <a:r>
                <a:rPr lang="fr-FR" sz="1660" b="1" dirty="0">
                  <a:solidFill>
                    <a:prstClr val="black"/>
                  </a:solidFill>
                  <a:latin typeface="Calibri" panose="020F0502020204030204"/>
                </a:rPr>
                <a:t>de femmes</a:t>
              </a:r>
            </a:p>
          </p:txBody>
        </p:sp>
      </p:grpSp>
      <p:sp>
        <p:nvSpPr>
          <p:cNvPr id="39" name="Espace réservé du contenu 4">
            <a:extLst>
              <a:ext uri="{FF2B5EF4-FFF2-40B4-BE49-F238E27FC236}">
                <a16:creationId xmlns:a16="http://schemas.microsoft.com/office/drawing/2014/main" id="{732E1A38-B19D-B548-9A7B-2EE0C3C6BF43}"/>
              </a:ext>
            </a:extLst>
          </p:cNvPr>
          <p:cNvSpPr txBox="1">
            <a:spLocks/>
          </p:cNvSpPr>
          <p:nvPr/>
        </p:nvSpPr>
        <p:spPr>
          <a:xfrm>
            <a:off x="980781" y="2097878"/>
            <a:ext cx="6144152" cy="1725617"/>
          </a:xfrm>
          <a:prstGeom prst="rect">
            <a:avLst/>
          </a:prstGeom>
        </p:spPr>
        <p:txBody>
          <a:bodyPr>
            <a:normAutofit/>
          </a:bodyPr>
          <a:lstStyle>
            <a:lvl1pPr marL="516916" indent="-516916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  <a:lvl2pPr marL="1119983" indent="-430762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2pPr>
            <a:lvl3pPr marL="1723054" indent="-344611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3pPr>
            <a:lvl4pPr marL="2412275" indent="-344611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4pPr>
            <a:lvl5pPr marL="2756883" indent="0" algn="l" defTabSz="689222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5pPr>
            <a:lvl6pPr marL="3790715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79936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9158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8380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6917">
              <a:buClr>
                <a:srgbClr val="D90079"/>
              </a:buClr>
              <a:buNone/>
            </a:pPr>
            <a:endParaRPr lang="fr-FR" sz="1200" dirty="0">
              <a:solidFill>
                <a:srgbClr val="646464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00CF0D7-D356-3342-BD6A-DAA63ADA3703}"/>
              </a:ext>
            </a:extLst>
          </p:cNvPr>
          <p:cNvSpPr txBox="1"/>
          <p:nvPr/>
        </p:nvSpPr>
        <p:spPr>
          <a:xfrm>
            <a:off x="475654" y="2236291"/>
            <a:ext cx="6367658" cy="2110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1527">
              <a:lnSpc>
                <a:spcPct val="160000"/>
              </a:lnSpc>
            </a:pPr>
            <a:r>
              <a:rPr lang="fr-FR" sz="2100" b="1" dirty="0">
                <a:solidFill>
                  <a:srgbClr val="542B84"/>
                </a:solidFill>
                <a:latin typeface="Avenir Medium"/>
              </a:rPr>
              <a:t>Plus de 530 000 emplois salariés</a:t>
            </a:r>
          </a:p>
          <a:p>
            <a:pPr defTabSz="421527">
              <a:lnSpc>
                <a:spcPct val="160000"/>
              </a:lnSpc>
            </a:pPr>
            <a:r>
              <a:rPr lang="fr-FR" sz="2100" b="1" dirty="0">
                <a:solidFill>
                  <a:srgbClr val="542B84"/>
                </a:solidFill>
                <a:latin typeface="Avenir Medium"/>
              </a:rPr>
              <a:t>175000 créations nettes entre 2009 et 2019</a:t>
            </a:r>
          </a:p>
          <a:p>
            <a:pPr defTabSz="421527">
              <a:lnSpc>
                <a:spcPct val="160000"/>
              </a:lnSpc>
            </a:pPr>
            <a:r>
              <a:rPr lang="fr-FR" sz="2100" b="1" dirty="0">
                <a:solidFill>
                  <a:srgbClr val="542B84"/>
                </a:solidFill>
                <a:latin typeface="Avenir Medium"/>
              </a:rPr>
              <a:t>23000 créations nettes en 2019, 5000 en 2020</a:t>
            </a:r>
          </a:p>
          <a:p>
            <a:pPr defTabSz="421527">
              <a:lnSpc>
                <a:spcPct val="160000"/>
              </a:lnSpc>
            </a:pPr>
            <a:endParaRPr lang="fr-FR" sz="2100" b="1" dirty="0">
              <a:solidFill>
                <a:srgbClr val="D90079"/>
              </a:solidFill>
              <a:latin typeface="Avenir Medium"/>
            </a:endParaRPr>
          </a:p>
        </p:txBody>
      </p:sp>
      <p:sp>
        <p:nvSpPr>
          <p:cNvPr id="20" name="Titre 6">
            <a:extLst>
              <a:ext uri="{FF2B5EF4-FFF2-40B4-BE49-F238E27FC236}">
                <a16:creationId xmlns:a16="http://schemas.microsoft.com/office/drawing/2014/main" id="{E0EAC832-7AAE-F046-BFC2-047A50264D6C}"/>
              </a:ext>
            </a:extLst>
          </p:cNvPr>
          <p:cNvSpPr txBox="1">
            <a:spLocks/>
          </p:cNvSpPr>
          <p:nvPr/>
        </p:nvSpPr>
        <p:spPr>
          <a:xfrm>
            <a:off x="475654" y="1015675"/>
            <a:ext cx="6336628" cy="84388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689222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Avenir Black"/>
                <a:ea typeface="+mj-ea"/>
                <a:cs typeface="Avenir Black"/>
              </a:defRPr>
            </a:lvl1pPr>
          </a:lstStyle>
          <a:p>
            <a:pPr defTabSz="516917"/>
            <a:r>
              <a:rPr lang="fr-FR" sz="2400" b="1" dirty="0">
                <a:solidFill>
                  <a:srgbClr val="D90079"/>
                </a:solidFill>
              </a:rPr>
              <a:t>Un secteur pourvoyeur d’emplois stables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7460141-89BA-8D49-A38B-3A505D08F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2283" y="1804173"/>
            <a:ext cx="4909637" cy="262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2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A07E5A-3FDE-B546-B3AF-C13EDF063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76585">
              <a:defRPr/>
            </a:pPr>
            <a:fld id="{3A9C4481-461C-E545-A881-30035B5DBFC3}" type="slidenum">
              <a:rPr lang="fr-FR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476585">
                <a:defRPr/>
              </a:pPr>
              <a:t>5</a:t>
            </a:fld>
            <a:endParaRPr lang="fr-F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9" name="Espace réservé du contenu 4">
            <a:extLst>
              <a:ext uri="{FF2B5EF4-FFF2-40B4-BE49-F238E27FC236}">
                <a16:creationId xmlns:a16="http://schemas.microsoft.com/office/drawing/2014/main" id="{732E1A38-B19D-B548-9A7B-2EE0C3C6BF43}"/>
              </a:ext>
            </a:extLst>
          </p:cNvPr>
          <p:cNvSpPr txBox="1">
            <a:spLocks/>
          </p:cNvSpPr>
          <p:nvPr/>
        </p:nvSpPr>
        <p:spPr>
          <a:xfrm>
            <a:off x="1379908" y="2201742"/>
            <a:ext cx="5664740" cy="1590972"/>
          </a:xfrm>
          <a:prstGeom prst="rect">
            <a:avLst/>
          </a:prstGeom>
        </p:spPr>
        <p:txBody>
          <a:bodyPr>
            <a:normAutofit/>
          </a:bodyPr>
          <a:lstStyle>
            <a:lvl1pPr marL="516916" indent="-516916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  <a:lvl2pPr marL="1119983" indent="-430762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2pPr>
            <a:lvl3pPr marL="1723054" indent="-344611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3pPr>
            <a:lvl4pPr marL="2412275" indent="-344611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4pPr>
            <a:lvl5pPr marL="2756883" indent="0" algn="l" defTabSz="689222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5pPr>
            <a:lvl6pPr marL="3790715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79936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9158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8380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6917">
              <a:buClr>
                <a:srgbClr val="D90079"/>
              </a:buClr>
              <a:buNone/>
            </a:pPr>
            <a:endParaRPr lang="fr-FR" sz="1106" dirty="0">
              <a:solidFill>
                <a:srgbClr val="646464"/>
              </a:solidFill>
            </a:endParaRPr>
          </a:p>
        </p:txBody>
      </p:sp>
      <p:sp>
        <p:nvSpPr>
          <p:cNvPr id="23" name="Titre 6">
            <a:extLst>
              <a:ext uri="{FF2B5EF4-FFF2-40B4-BE49-F238E27FC236}">
                <a16:creationId xmlns:a16="http://schemas.microsoft.com/office/drawing/2014/main" id="{02E95023-EDEC-4F45-9117-F49E930D5DD1}"/>
              </a:ext>
            </a:extLst>
          </p:cNvPr>
          <p:cNvSpPr txBox="1">
            <a:spLocks/>
          </p:cNvSpPr>
          <p:nvPr/>
        </p:nvSpPr>
        <p:spPr>
          <a:xfrm>
            <a:off x="3638460" y="5050074"/>
            <a:ext cx="4712944" cy="778038"/>
          </a:xfrm>
          <a:prstGeom prst="rect">
            <a:avLst/>
          </a:prstGeom>
        </p:spPr>
        <p:txBody>
          <a:bodyPr vert="horz" lIns="63229" tIns="31615" rIns="63229" bIns="31615" rtlCol="0" anchor="ctr">
            <a:normAutofit/>
          </a:bodyPr>
          <a:lstStyle>
            <a:lvl1pPr algn="l" defTabSz="689222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Avenir Black"/>
                <a:ea typeface="+mj-ea"/>
                <a:cs typeface="Avenir Black"/>
              </a:defRPr>
            </a:lvl1pPr>
          </a:lstStyle>
          <a:p>
            <a:pPr defTabSz="516917"/>
            <a:r>
              <a:rPr lang="fr-FR" sz="2213" b="1" dirty="0">
                <a:solidFill>
                  <a:srgbClr val="D90079"/>
                </a:solidFill>
              </a:rPr>
              <a:t>Un poids lourd de notre économie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39E6BA-9DAE-6E49-8654-1529373B9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066" y="1298463"/>
            <a:ext cx="8164490" cy="33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9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A07E5A-3FDE-B546-B3AF-C13EDF063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516917">
              <a:defRPr/>
            </a:pPr>
            <a:fld id="{3A9C4481-461C-E545-A881-30035B5DBFC3}" type="slidenum">
              <a:rPr lang="fr-FR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516917">
                <a:defRPr/>
              </a:pPr>
              <a:t>6</a:t>
            </a:fld>
            <a:endParaRPr lang="fr-F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9" name="Espace réservé du contenu 4">
            <a:extLst>
              <a:ext uri="{FF2B5EF4-FFF2-40B4-BE49-F238E27FC236}">
                <a16:creationId xmlns:a16="http://schemas.microsoft.com/office/drawing/2014/main" id="{732E1A38-B19D-B548-9A7B-2EE0C3C6BF43}"/>
              </a:ext>
            </a:extLst>
          </p:cNvPr>
          <p:cNvSpPr txBox="1">
            <a:spLocks/>
          </p:cNvSpPr>
          <p:nvPr/>
        </p:nvSpPr>
        <p:spPr>
          <a:xfrm>
            <a:off x="980781" y="2097878"/>
            <a:ext cx="6144152" cy="1725617"/>
          </a:xfrm>
          <a:prstGeom prst="rect">
            <a:avLst/>
          </a:prstGeom>
        </p:spPr>
        <p:txBody>
          <a:bodyPr>
            <a:normAutofit/>
          </a:bodyPr>
          <a:lstStyle>
            <a:lvl1pPr marL="516916" indent="-516916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  <a:lvl2pPr marL="1119983" indent="-430762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2pPr>
            <a:lvl3pPr marL="1723054" indent="-344611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3pPr>
            <a:lvl4pPr marL="2412275" indent="-344611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4pPr>
            <a:lvl5pPr marL="2756883" indent="0" algn="l" defTabSz="689222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5pPr>
            <a:lvl6pPr marL="3790715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79936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9158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8380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6917">
              <a:buClr>
                <a:srgbClr val="D90079"/>
              </a:buClr>
              <a:buNone/>
            </a:pPr>
            <a:endParaRPr lang="fr-FR" sz="1200" dirty="0">
              <a:solidFill>
                <a:srgbClr val="64646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A080D-0B35-452C-BD86-324F9C765FF0}"/>
              </a:ext>
            </a:extLst>
          </p:cNvPr>
          <p:cNvSpPr/>
          <p:nvPr/>
        </p:nvSpPr>
        <p:spPr>
          <a:xfrm>
            <a:off x="5270806" y="3012029"/>
            <a:ext cx="2665677" cy="1594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6917"/>
            <a:endParaRPr lang="fr-FR" sz="21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FEE8BC-3741-1A4C-9941-72224D624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4" y="1"/>
            <a:ext cx="6753407" cy="54134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D03A9DD-454B-8E43-82AB-071B454BB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217" y="4588427"/>
            <a:ext cx="4057650" cy="1962150"/>
          </a:xfrm>
          <a:prstGeom prst="rect">
            <a:avLst/>
          </a:prstGeom>
        </p:spPr>
      </p:pic>
      <p:sp>
        <p:nvSpPr>
          <p:cNvPr id="15" name="Titre 6">
            <a:extLst>
              <a:ext uri="{FF2B5EF4-FFF2-40B4-BE49-F238E27FC236}">
                <a16:creationId xmlns:a16="http://schemas.microsoft.com/office/drawing/2014/main" id="{915C55A5-E216-5D4D-A723-E5DE5478BC8B}"/>
              </a:ext>
            </a:extLst>
          </p:cNvPr>
          <p:cNvSpPr txBox="1">
            <a:spLocks/>
          </p:cNvSpPr>
          <p:nvPr/>
        </p:nvSpPr>
        <p:spPr>
          <a:xfrm>
            <a:off x="7734187" y="2168146"/>
            <a:ext cx="3784900" cy="84388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689222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Avenir Black"/>
                <a:ea typeface="+mj-ea"/>
                <a:cs typeface="Avenir Black"/>
              </a:defRPr>
            </a:lvl1pPr>
          </a:lstStyle>
          <a:p>
            <a:pPr defTabSz="516917"/>
            <a:r>
              <a:rPr lang="fr-FR" sz="2400" b="1" dirty="0">
                <a:solidFill>
                  <a:srgbClr val="D90079"/>
                </a:solidFill>
              </a:rPr>
              <a:t>Un secteur recruteur de jeunes talents</a:t>
            </a:r>
          </a:p>
        </p:txBody>
      </p:sp>
    </p:spTree>
    <p:extLst>
      <p:ext uri="{BB962C8B-B14F-4D97-AF65-F5344CB8AC3E}">
        <p14:creationId xmlns:p14="http://schemas.microsoft.com/office/powerpoint/2010/main" val="69922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A07E5A-3FDE-B546-B3AF-C13EDF063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516917">
              <a:defRPr/>
            </a:pPr>
            <a:fld id="{3A9C4481-461C-E545-A881-30035B5DBFC3}" type="slidenum">
              <a:rPr lang="fr-FR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516917">
                <a:defRPr/>
              </a:pPr>
              <a:t>7</a:t>
            </a:fld>
            <a:endParaRPr lang="fr-F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9" name="Espace réservé du contenu 4">
            <a:extLst>
              <a:ext uri="{FF2B5EF4-FFF2-40B4-BE49-F238E27FC236}">
                <a16:creationId xmlns:a16="http://schemas.microsoft.com/office/drawing/2014/main" id="{732E1A38-B19D-B548-9A7B-2EE0C3C6BF43}"/>
              </a:ext>
            </a:extLst>
          </p:cNvPr>
          <p:cNvSpPr txBox="1">
            <a:spLocks/>
          </p:cNvSpPr>
          <p:nvPr/>
        </p:nvSpPr>
        <p:spPr>
          <a:xfrm>
            <a:off x="980781" y="2097878"/>
            <a:ext cx="6144152" cy="1725617"/>
          </a:xfrm>
          <a:prstGeom prst="rect">
            <a:avLst/>
          </a:prstGeom>
        </p:spPr>
        <p:txBody>
          <a:bodyPr>
            <a:normAutofit/>
          </a:bodyPr>
          <a:lstStyle>
            <a:lvl1pPr marL="516916" indent="-516916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  <a:lvl2pPr marL="1119983" indent="-430762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/>
              <a:buChar char="•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2pPr>
            <a:lvl3pPr marL="1723054" indent="-344611" algn="l" defTabSz="68922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3pPr>
            <a:lvl4pPr marL="2412275" indent="-344611" algn="l" defTabSz="689222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4pPr>
            <a:lvl5pPr marL="2756883" indent="0" algn="l" defTabSz="689222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5pPr>
            <a:lvl6pPr marL="3790715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79936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9158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8380" indent="-344611" algn="l" defTabSz="68922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A080D-0B35-452C-BD86-324F9C765FF0}"/>
              </a:ext>
            </a:extLst>
          </p:cNvPr>
          <p:cNvSpPr/>
          <p:nvPr/>
        </p:nvSpPr>
        <p:spPr>
          <a:xfrm>
            <a:off x="5270806" y="3012029"/>
            <a:ext cx="2665677" cy="1594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D7426-0305-444F-BD97-355F5B9988DB}"/>
              </a:ext>
            </a:extLst>
          </p:cNvPr>
          <p:cNvSpPr/>
          <p:nvPr/>
        </p:nvSpPr>
        <p:spPr>
          <a:xfrm>
            <a:off x="980781" y="1526400"/>
            <a:ext cx="1074505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3867150" algn="l"/>
              </a:tabLst>
            </a:pPr>
            <a:r>
              <a:rPr lang="fr-FR" sz="2000" b="1" u="sng" dirty="0">
                <a:solidFill>
                  <a:srgbClr val="7030A0"/>
                </a:solidFill>
                <a:ea typeface="Times New Roman" panose="02020603050405020304" pitchFamily="18" charset="0"/>
              </a:rPr>
              <a:t>Programme et intervenants</a:t>
            </a:r>
            <a:endParaRPr lang="fr-FR" sz="2000" b="1" dirty="0">
              <a:solidFill>
                <a:srgbClr val="7030A0"/>
              </a:solidFill>
              <a:ea typeface="Times New Roman" panose="02020603050405020304" pitchFamily="18" charset="0"/>
            </a:endParaRPr>
          </a:p>
          <a:p>
            <a:r>
              <a:rPr 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Animation par Rémi Ferrand, Délégué général de Talents du numérique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Avec la participation de 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C00000"/>
                </a:solidFill>
              </a:rPr>
              <a:t>Nicolas </a:t>
            </a:r>
            <a:r>
              <a:rPr lang="fr-FR" b="1" dirty="0" err="1">
                <a:solidFill>
                  <a:srgbClr val="C00000"/>
                </a:solidFill>
              </a:rPr>
              <a:t>Glady</a:t>
            </a:r>
            <a:r>
              <a:rPr lang="fr-FR" b="1" dirty="0">
                <a:solidFill>
                  <a:srgbClr val="C00000"/>
                </a:solidFill>
              </a:rPr>
              <a:t>, Directeur, Telecom Paris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C00000"/>
                </a:solidFill>
              </a:rPr>
              <a:t>Christina Lopes, Etudiante, EPITA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C00000"/>
                </a:solidFill>
              </a:rPr>
              <a:t>Bruno </a:t>
            </a:r>
            <a:r>
              <a:rPr lang="fr-FR" b="1" dirty="0" err="1">
                <a:solidFill>
                  <a:srgbClr val="C00000"/>
                </a:solidFill>
              </a:rPr>
              <a:t>Mermet</a:t>
            </a:r>
            <a:r>
              <a:rPr lang="fr-FR" b="1" dirty="0">
                <a:solidFill>
                  <a:srgbClr val="C00000"/>
                </a:solidFill>
              </a:rPr>
              <a:t>, Enseignant, Université du Havre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C00000"/>
                </a:solidFill>
              </a:rPr>
              <a:t>Emmanuel Peter, Directeur des programmes experts, EFREI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C00000"/>
                </a:solidFill>
              </a:rPr>
              <a:t>Nathalie </a:t>
            </a:r>
            <a:r>
              <a:rPr lang="fr-FR" b="1" dirty="0" err="1">
                <a:solidFill>
                  <a:srgbClr val="C00000"/>
                </a:solidFill>
              </a:rPr>
              <a:t>Weibel</a:t>
            </a:r>
            <a:r>
              <a:rPr lang="fr-FR" b="1" dirty="0">
                <a:solidFill>
                  <a:srgbClr val="C00000"/>
                </a:solidFill>
              </a:rPr>
              <a:t>, Professeur de NSI, Académie de Normandie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2CA1A2-F9C4-3048-8AFB-BFA86F830F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65" y="5970495"/>
            <a:ext cx="1503317" cy="7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www.talentsdunumerique.com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B89A1A-98C7-514A-98C1-519136FF469D}"/>
              </a:ext>
            </a:extLst>
          </p:cNvPr>
          <p:cNvSpPr txBox="1"/>
          <p:nvPr/>
        </p:nvSpPr>
        <p:spPr>
          <a:xfrm>
            <a:off x="8363700" y="417003"/>
            <a:ext cx="248059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50" b="1" dirty="0">
                <a:solidFill>
                  <a:srgbClr val="542B84"/>
                </a:solidFill>
                <a:latin typeface="Avenir Book" panose="02000503020000020003" pitchFamily="2" charset="0"/>
              </a:rPr>
              <a:t>MERCI !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06F97E38-F2B9-F045-8057-CA6B468517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108" b="121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90639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PT nueum" id="{1AABD03F-1A6D-CA4E-BA6E-A512847236B6}" vid="{C8C651FD-5E2E-CC49-9E15-D04684BF5D1A}"/>
    </a:ext>
  </a:extLst>
</a:theme>
</file>

<file path=ppt/theme/theme2.xml><?xml version="1.0" encoding="utf-8"?>
<a:theme xmlns:a="http://schemas.openxmlformats.org/drawingml/2006/main" name="1_Thème Office">
  <a:themeElements>
    <a:clrScheme name="Personnalisée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C3377"/>
      </a:accent1>
      <a:accent2>
        <a:srgbClr val="D8001C"/>
      </a:accent2>
      <a:accent3>
        <a:srgbClr val="1A895A"/>
      </a:accent3>
      <a:accent4>
        <a:srgbClr val="6DBFD1"/>
      </a:accent4>
      <a:accent5>
        <a:srgbClr val="0B238F"/>
      </a:accent5>
      <a:accent6>
        <a:srgbClr val="1055C0"/>
      </a:accent6>
      <a:hlink>
        <a:srgbClr val="EC8009"/>
      </a:hlink>
      <a:folHlink>
        <a:srgbClr val="F29808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DEDED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resentationTDN">
  <a:themeElements>
    <a:clrScheme name="Pascaline_Couleu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42B84"/>
      </a:accent1>
      <a:accent2>
        <a:srgbClr val="D90079"/>
      </a:accent2>
      <a:accent3>
        <a:srgbClr val="27527D"/>
      </a:accent3>
      <a:accent4>
        <a:srgbClr val="20B8AC"/>
      </a:accent4>
      <a:accent5>
        <a:srgbClr val="363840"/>
      </a:accent5>
      <a:accent6>
        <a:srgbClr val="646464"/>
      </a:accent6>
      <a:hlink>
        <a:srgbClr val="D90079"/>
      </a:hlink>
      <a:folHlink>
        <a:srgbClr val="D9007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DEDED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1408</TotalTime>
  <Words>603</Words>
  <Application>Microsoft Macintosh PowerPoint</Application>
  <PresentationFormat>Grand écran</PresentationFormat>
  <Paragraphs>86</Paragraphs>
  <Slides>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8</vt:i4>
      </vt:variant>
    </vt:vector>
  </HeadingPairs>
  <TitlesOfParts>
    <vt:vector size="22" baseType="lpstr">
      <vt:lpstr>Arial</vt:lpstr>
      <vt:lpstr>Avenir Black</vt:lpstr>
      <vt:lpstr>Avenir Book</vt:lpstr>
      <vt:lpstr>Avenir Medium</vt:lpstr>
      <vt:lpstr>Barlow</vt:lpstr>
      <vt:lpstr>Calibri</vt:lpstr>
      <vt:lpstr>Montserrat</vt:lpstr>
      <vt:lpstr>Raleway Medium</vt:lpstr>
      <vt:lpstr>Raleway SemiBold</vt:lpstr>
      <vt:lpstr>Times New Roman</vt:lpstr>
      <vt:lpstr>Wingdings</vt:lpstr>
      <vt:lpstr>Thème Office</vt:lpstr>
      <vt:lpstr>1_Thème Office</vt:lpstr>
      <vt:lpstr>PresentationTDN</vt:lpstr>
      <vt:lpstr>Présentation PowerPoint</vt:lpstr>
      <vt:lpstr>Présentation PowerPoint</vt:lpstr>
      <vt:lpstr>Le numérique bouleverse tous les secteurs, tous les métiers</vt:lpstr>
      <vt:lpstr>Les chiffres clefs du secteur du numérique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Laura Pineau</dc:creator>
  <cp:lastModifiedBy>Microsoft Office User</cp:lastModifiedBy>
  <cp:revision>19</cp:revision>
  <dcterms:created xsi:type="dcterms:W3CDTF">2021-06-19T09:52:11Z</dcterms:created>
  <dcterms:modified xsi:type="dcterms:W3CDTF">2022-06-07T06:46:31Z</dcterms:modified>
</cp:coreProperties>
</file>